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545" r:id="rId2"/>
    <p:sldId id="546" r:id="rId3"/>
    <p:sldId id="610" r:id="rId4"/>
    <p:sldId id="597" r:id="rId5"/>
    <p:sldId id="613" r:id="rId6"/>
    <p:sldId id="609" r:id="rId7"/>
    <p:sldId id="627" r:id="rId8"/>
    <p:sldId id="599" r:id="rId9"/>
    <p:sldId id="615" r:id="rId10"/>
    <p:sldId id="628" r:id="rId11"/>
    <p:sldId id="616" r:id="rId12"/>
    <p:sldId id="617" r:id="rId13"/>
    <p:sldId id="618" r:id="rId14"/>
    <p:sldId id="619" r:id="rId15"/>
    <p:sldId id="620" r:id="rId16"/>
    <p:sldId id="551" r:id="rId17"/>
    <p:sldId id="557" r:id="rId18"/>
    <p:sldId id="611" r:id="rId19"/>
    <p:sldId id="564" r:id="rId20"/>
    <p:sldId id="608" r:id="rId21"/>
    <p:sldId id="600" r:id="rId22"/>
    <p:sldId id="567" r:id="rId23"/>
    <p:sldId id="568" r:id="rId24"/>
    <p:sldId id="569" r:id="rId25"/>
    <p:sldId id="572" r:id="rId26"/>
    <p:sldId id="605" r:id="rId27"/>
    <p:sldId id="575" r:id="rId28"/>
    <p:sldId id="576" r:id="rId29"/>
    <p:sldId id="607" r:id="rId30"/>
    <p:sldId id="601" r:id="rId31"/>
    <p:sldId id="602" r:id="rId32"/>
    <p:sldId id="603" r:id="rId33"/>
    <p:sldId id="604" r:id="rId34"/>
    <p:sldId id="577" r:id="rId35"/>
    <p:sldId id="578" r:id="rId36"/>
    <p:sldId id="591" r:id="rId37"/>
    <p:sldId id="592" r:id="rId38"/>
    <p:sldId id="593" r:id="rId39"/>
    <p:sldId id="595" r:id="rId40"/>
    <p:sldId id="612" r:id="rId41"/>
    <p:sldId id="622" r:id="rId42"/>
    <p:sldId id="623" r:id="rId43"/>
    <p:sldId id="625" r:id="rId44"/>
    <p:sldId id="624" r:id="rId45"/>
    <p:sldId id="62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EBA"/>
    <a:srgbClr val="E31B23"/>
    <a:srgbClr val="008677"/>
    <a:srgbClr val="8FB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1" autoAdjust="0"/>
    <p:restoredTop sz="62714" autoAdjust="0"/>
  </p:normalViewPr>
  <p:slideViewPr>
    <p:cSldViewPr>
      <p:cViewPr>
        <p:scale>
          <a:sx n="70" d="100"/>
          <a:sy n="70"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75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79150613237231E-2"/>
          <c:y val="2.5405746317894447E-2"/>
          <c:w val="0.85998146026974287"/>
          <c:h val="0.92530310492045842"/>
        </c:manualLayout>
      </c:layout>
      <c:lineChart>
        <c:grouping val="standard"/>
        <c:varyColors val="0"/>
        <c:ser>
          <c:idx val="0"/>
          <c:order val="0"/>
          <c:tx>
            <c:strRef>
              <c:f>Data!$K$41</c:f>
              <c:strCache>
                <c:ptCount val="1"/>
                <c:pt idx="0">
                  <c:v>CV</c:v>
                </c:pt>
              </c:strCache>
            </c:strRef>
          </c:tx>
          <c:spPr>
            <a:ln w="31750"/>
          </c:spPr>
          <c:marker>
            <c:symbol val="none"/>
          </c:marker>
          <c:dLbls>
            <c:spPr>
              <a:noFill/>
              <a:ln>
                <a:noFill/>
              </a:ln>
              <a:effectLst/>
            </c:spPr>
            <c:txPr>
              <a:bodyPr/>
              <a:lstStyle/>
              <a:p>
                <a:pPr>
                  <a:defRPr sz="800"/>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Data!$J$42:$J$45</c:f>
              <c:strCache>
                <c:ptCount val="4"/>
                <c:pt idx="0">
                  <c:v>2009-10</c:v>
                </c:pt>
                <c:pt idx="1">
                  <c:v>2010-11</c:v>
                </c:pt>
                <c:pt idx="2">
                  <c:v>2011-12</c:v>
                </c:pt>
                <c:pt idx="3">
                  <c:v>2012-13</c:v>
                </c:pt>
              </c:strCache>
            </c:strRef>
          </c:cat>
          <c:val>
            <c:numRef>
              <c:f>Data!$K$42:$K$45</c:f>
              <c:numCache>
                <c:formatCode>0.00</c:formatCode>
                <c:ptCount val="4"/>
                <c:pt idx="0">
                  <c:v>32.911444370796417</c:v>
                </c:pt>
                <c:pt idx="1">
                  <c:v>36.425064266187889</c:v>
                </c:pt>
                <c:pt idx="2">
                  <c:v>37.142074048448094</c:v>
                </c:pt>
                <c:pt idx="3">
                  <c:v>34.185034619430994</c:v>
                </c:pt>
              </c:numCache>
            </c:numRef>
          </c:val>
          <c:smooth val="0"/>
          <c:extLst xmlns:c16r2="http://schemas.microsoft.com/office/drawing/2015/06/chart">
            <c:ext xmlns:c16="http://schemas.microsoft.com/office/drawing/2014/chart" uri="{C3380CC4-5D6E-409C-BE32-E72D297353CC}">
              <c16:uniqueId val="{00000000-3673-46B5-809C-7C166D8D5FFD}"/>
            </c:ext>
          </c:extLst>
        </c:ser>
        <c:ser>
          <c:idx val="1"/>
          <c:order val="1"/>
          <c:tx>
            <c:strRef>
              <c:f>Data!$L$41</c:f>
              <c:strCache>
                <c:ptCount val="1"/>
                <c:pt idx="0">
                  <c:v>CA</c:v>
                </c:pt>
              </c:strCache>
            </c:strRef>
          </c:tx>
          <c:spPr>
            <a:ln w="31750"/>
          </c:spPr>
          <c:marker>
            <c:symbol val="none"/>
          </c:marker>
          <c:dLbls>
            <c:spPr>
              <a:noFill/>
              <a:ln>
                <a:noFill/>
              </a:ln>
              <a:effectLst/>
            </c:spPr>
            <c:txPr>
              <a:bodyPr/>
              <a:lstStyle/>
              <a:p>
                <a:pPr>
                  <a:defRPr sz="8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Data!$J$42:$J$45</c:f>
              <c:strCache>
                <c:ptCount val="4"/>
                <c:pt idx="0">
                  <c:v>2009-10</c:v>
                </c:pt>
                <c:pt idx="1">
                  <c:v>2010-11</c:v>
                </c:pt>
                <c:pt idx="2">
                  <c:v>2011-12</c:v>
                </c:pt>
                <c:pt idx="3">
                  <c:v>2012-13</c:v>
                </c:pt>
              </c:strCache>
            </c:strRef>
          </c:cat>
          <c:val>
            <c:numRef>
              <c:f>Data!$L$42:$L$45</c:f>
              <c:numCache>
                <c:formatCode>0.00</c:formatCode>
                <c:ptCount val="4"/>
                <c:pt idx="0">
                  <c:v>43</c:v>
                </c:pt>
                <c:pt idx="1">
                  <c:v>46</c:v>
                </c:pt>
                <c:pt idx="2">
                  <c:v>48</c:v>
                </c:pt>
                <c:pt idx="3">
                  <c:v>46</c:v>
                </c:pt>
              </c:numCache>
            </c:numRef>
          </c:val>
          <c:smooth val="0"/>
          <c:extLst xmlns:c16r2="http://schemas.microsoft.com/office/drawing/2015/06/chart">
            <c:ext xmlns:c16="http://schemas.microsoft.com/office/drawing/2014/chart" uri="{C3380CC4-5D6E-409C-BE32-E72D297353CC}">
              <c16:uniqueId val="{00000001-3673-46B5-809C-7C166D8D5FFD}"/>
            </c:ext>
          </c:extLst>
        </c:ser>
        <c:dLbls>
          <c:showLegendKey val="0"/>
          <c:showVal val="0"/>
          <c:showCatName val="0"/>
          <c:showSerName val="0"/>
          <c:showPercent val="0"/>
          <c:showBubbleSize val="0"/>
        </c:dLbls>
        <c:marker val="1"/>
        <c:smooth val="0"/>
        <c:axId val="39979264"/>
        <c:axId val="39997440"/>
      </c:lineChart>
      <c:catAx>
        <c:axId val="39979264"/>
        <c:scaling>
          <c:orientation val="minMax"/>
        </c:scaling>
        <c:delete val="0"/>
        <c:axPos val="b"/>
        <c:numFmt formatCode="General" sourceLinked="0"/>
        <c:majorTickMark val="none"/>
        <c:minorTickMark val="none"/>
        <c:tickLblPos val="nextTo"/>
        <c:txPr>
          <a:bodyPr/>
          <a:lstStyle/>
          <a:p>
            <a:pPr>
              <a:defRPr sz="800"/>
            </a:pPr>
            <a:endParaRPr lang="en-US"/>
          </a:p>
        </c:txPr>
        <c:crossAx val="39997440"/>
        <c:crosses val="autoZero"/>
        <c:auto val="1"/>
        <c:lblAlgn val="ctr"/>
        <c:lblOffset val="100"/>
        <c:noMultiLvlLbl val="0"/>
      </c:catAx>
      <c:valAx>
        <c:axId val="39997440"/>
        <c:scaling>
          <c:orientation val="minMax"/>
        </c:scaling>
        <c:delete val="0"/>
        <c:axPos val="l"/>
        <c:majorGridlines/>
        <c:numFmt formatCode="General" sourceLinked="0"/>
        <c:majorTickMark val="none"/>
        <c:minorTickMark val="none"/>
        <c:tickLblPos val="nextTo"/>
        <c:txPr>
          <a:bodyPr/>
          <a:lstStyle/>
          <a:p>
            <a:pPr>
              <a:defRPr sz="800"/>
            </a:pPr>
            <a:endParaRPr lang="en-US"/>
          </a:p>
        </c:txPr>
        <c:crossAx val="39979264"/>
        <c:crosses val="autoZero"/>
        <c:crossBetween val="between"/>
      </c:valAx>
    </c:plotArea>
    <c:legend>
      <c:legendPos val="r"/>
      <c:layout/>
      <c:overlay val="0"/>
      <c:txPr>
        <a:bodyPr/>
        <a:lstStyle/>
        <a:p>
          <a:pPr>
            <a:defRPr sz="800"/>
          </a:pPr>
          <a:endParaRPr lang="en-US"/>
        </a:p>
      </c:txPr>
    </c:legend>
    <c:plotVisOnly val="1"/>
    <c:dispBlanksAs val="gap"/>
    <c:showDLblsOverMax val="0"/>
  </c:chart>
  <c:txPr>
    <a:bodyPr/>
    <a:lstStyle/>
    <a:p>
      <a:pPr>
        <a:defRPr sz="7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1873B9B-EBE9-44D4-AEFD-047FD144F00D}" type="datetimeFigureOut">
              <a:rPr lang="en-US" smtClean="0"/>
              <a:t>10/4/2018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B13FEEC-EB89-48D6-8E25-29A3AA28D520}" type="slidenum">
              <a:rPr lang="en-US" smtClean="0"/>
              <a:t>‹#›</a:t>
            </a:fld>
            <a:endParaRPr lang="en-US"/>
          </a:p>
        </p:txBody>
      </p:sp>
    </p:spTree>
    <p:extLst>
      <p:ext uri="{BB962C8B-B14F-4D97-AF65-F5344CB8AC3E}">
        <p14:creationId xmlns:p14="http://schemas.microsoft.com/office/powerpoint/2010/main" val="1067407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214FB6-D516-4F32-8ECF-1CD6AADEB494}" type="datetimeFigureOut">
              <a:rPr lang="en-US" smtClean="0"/>
              <a:t>10/4/2018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F3E00C-1DAE-4A3E-85AC-A1528915E1E0}" type="slidenum">
              <a:rPr lang="en-US" smtClean="0"/>
              <a:t>‹#›</a:t>
            </a:fld>
            <a:endParaRPr lang="en-US"/>
          </a:p>
        </p:txBody>
      </p:sp>
    </p:spTree>
    <p:extLst>
      <p:ext uri="{BB962C8B-B14F-4D97-AF65-F5344CB8AC3E}">
        <p14:creationId xmlns:p14="http://schemas.microsoft.com/office/powerpoint/2010/main" val="1794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31774">
              <a:buFont typeface="Arial" panose="020B0604020202020204" pitchFamily="34" charset="0"/>
              <a:buChar char="•"/>
              <a:defRPr/>
            </a:pPr>
            <a:r>
              <a:rPr lang="en-US" baseline="0" dirty="0" smtClean="0"/>
              <a:t>Explain First 5 Grant award</a:t>
            </a:r>
          </a:p>
          <a:p>
            <a:pPr marL="171450" indent="-171450" defTabSz="931774">
              <a:buFont typeface="Arial" panose="020B0604020202020204" pitchFamily="34" charset="0"/>
              <a:buChar char="•"/>
              <a:defRPr/>
            </a:pPr>
            <a:r>
              <a:rPr lang="en-US" baseline="0" dirty="0" smtClean="0"/>
              <a:t>Over the next two hours, I will be training you on how to implement and manage the program at your site.  Are any of you familiar with RAR?</a:t>
            </a:r>
          </a:p>
          <a:p>
            <a:pPr marL="171450" indent="-171450" defTabSz="931774">
              <a:buFont typeface="Arial" panose="020B0604020202020204" pitchFamily="34" charset="0"/>
              <a:buChar char="•"/>
              <a:defRPr/>
            </a:pPr>
            <a:r>
              <a:rPr lang="en-US" baseline="0" dirty="0" smtClean="0"/>
              <a:t>ICEBREAKER</a:t>
            </a:r>
          </a:p>
        </p:txBody>
      </p:sp>
      <p:sp>
        <p:nvSpPr>
          <p:cNvPr id="4" name="Slide Number Placeholder 3"/>
          <p:cNvSpPr>
            <a:spLocks noGrp="1"/>
          </p:cNvSpPr>
          <p:nvPr>
            <p:ph type="sldNum" sz="quarter" idx="10"/>
          </p:nvPr>
        </p:nvSpPr>
        <p:spPr/>
        <p:txBody>
          <a:bodyPr/>
          <a:lstStyle/>
          <a:p>
            <a:fld id="{AD3BC7F2-9146-495D-B7A5-9F146DFFA0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12</a:t>
            </a:fld>
            <a:endParaRPr lang="en-US"/>
          </a:p>
        </p:txBody>
      </p:sp>
    </p:spTree>
    <p:extLst>
      <p:ext uri="{BB962C8B-B14F-4D97-AF65-F5344CB8AC3E}">
        <p14:creationId xmlns:p14="http://schemas.microsoft.com/office/powerpoint/2010/main" val="233264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13</a:t>
            </a:fld>
            <a:endParaRPr lang="en-US"/>
          </a:p>
        </p:txBody>
      </p:sp>
    </p:spTree>
    <p:extLst>
      <p:ext uri="{BB962C8B-B14F-4D97-AF65-F5344CB8AC3E}">
        <p14:creationId xmlns:p14="http://schemas.microsoft.com/office/powerpoint/2010/main" val="233264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14</a:t>
            </a:fld>
            <a:endParaRPr lang="en-US"/>
          </a:p>
        </p:txBody>
      </p:sp>
    </p:spTree>
    <p:extLst>
      <p:ext uri="{BB962C8B-B14F-4D97-AF65-F5344CB8AC3E}">
        <p14:creationId xmlns:p14="http://schemas.microsoft.com/office/powerpoint/2010/main" val="2332642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15</a:t>
            </a:fld>
            <a:endParaRPr lang="en-US"/>
          </a:p>
        </p:txBody>
      </p:sp>
    </p:spTree>
    <p:extLst>
      <p:ext uri="{BB962C8B-B14F-4D97-AF65-F5344CB8AC3E}">
        <p14:creationId xmlns:p14="http://schemas.microsoft.com/office/powerpoint/2010/main" val="233264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The goal of our program is to create a permanent change in the home environment that supports the child even after the program ends and RAR does this with four central aims in mind.  You do not need to worry much about this, but this is just background information to help you understand the behaviors and outcomes the program aims to impact.</a:t>
            </a:r>
            <a:endParaRPr lang="en-US" i="0" dirty="0" smtClean="0"/>
          </a:p>
          <a:p>
            <a:endParaRPr lang="en-US" i="0" baseline="0" dirty="0" smtClean="0"/>
          </a:p>
          <a:p>
            <a:pPr marL="228587" indent="-228587">
              <a:buFont typeface="+mj-lt"/>
              <a:buAutoNum type="arabicPeriod"/>
            </a:pPr>
            <a:r>
              <a:rPr lang="en-US" i="0" dirty="0" smtClean="0"/>
              <a:t>To help</a:t>
            </a:r>
            <a:r>
              <a:rPr lang="en-US" i="0" baseline="0" dirty="0" smtClean="0"/>
              <a:t> parents understand the importance of early brain development and provide them with activities they can do that will help their children foster healthy brain development, such as how to engage with their child while reading</a:t>
            </a:r>
          </a:p>
          <a:p>
            <a:pPr marL="685787" marR="0" lvl="1" indent="-22858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Children learn through daily experiences. RAR provides repetitive experiences to promote healthy brain development and a love for reading. Do Brain Yarn Activity.</a:t>
            </a:r>
          </a:p>
          <a:p>
            <a:pPr marL="228587" indent="-228587">
              <a:buFont typeface="+mj-lt"/>
              <a:buAutoNum type="arabicPeriod"/>
            </a:pPr>
            <a:r>
              <a:rPr lang="en-US" i="0" baseline="0" dirty="0" smtClean="0"/>
              <a:t>To help children develop and enhance early language and literacy skills that will be needed to succeed in school and life.</a:t>
            </a:r>
          </a:p>
          <a:p>
            <a:pPr marL="685787" lvl="1" indent="-228587">
              <a:buFont typeface="Arial" panose="020B0604020202020204" pitchFamily="34" charset="0"/>
              <a:buChar char="•"/>
            </a:pPr>
            <a:r>
              <a:rPr lang="en-US" i="0" baseline="0" dirty="0" smtClean="0"/>
              <a:t>RAR encourages reading aloud which increases exposure to language and vocabulary; provides books in different genres like counting, ABCs and rhyming.</a:t>
            </a:r>
          </a:p>
          <a:p>
            <a:pPr marL="228587" indent="-228587">
              <a:buFont typeface="+mj-lt"/>
              <a:buAutoNum type="arabicPeriod"/>
            </a:pPr>
            <a:r>
              <a:rPr lang="en-US" i="0" baseline="0" dirty="0" smtClean="0"/>
              <a:t>To promote and strengthen parent-child bonding and increase family engagement during the development of their children.</a:t>
            </a:r>
          </a:p>
          <a:p>
            <a:pPr marL="685787" lvl="1" indent="-228587">
              <a:buFont typeface="Arial" panose="020B0604020202020204" pitchFamily="34" charset="0"/>
              <a:buChar char="•"/>
            </a:pPr>
            <a:r>
              <a:rPr lang="en-US" i="0" baseline="0" dirty="0" smtClean="0"/>
              <a:t>We know that strong parent-child relationships lead to positive child outcomes, and the more parents are engaged in learning, the better the child does academically</a:t>
            </a:r>
          </a:p>
          <a:p>
            <a:pPr marL="685787" lvl="1" indent="-228587">
              <a:buFont typeface="Arial" panose="020B0604020202020204" pitchFamily="34" charset="0"/>
              <a:buChar char="•"/>
            </a:pPr>
            <a:r>
              <a:rPr lang="en-US" i="0" baseline="0" dirty="0" smtClean="0"/>
              <a:t>RAR helps children associate reading with a caring adult, and create positive relationships that last beyond the experience. RAR encourages families to read together and creates a literacy rich environment at home regardless of language spoken.  As parents engage in book sharing, it promotes skills for reading readiness</a:t>
            </a:r>
          </a:p>
          <a:p>
            <a:pPr marL="228587" indent="-228587">
              <a:buFont typeface="+mj-lt"/>
              <a:buAutoNum type="arabicPeriod"/>
            </a:pPr>
            <a:r>
              <a:rPr lang="en-US" i="0" baseline="0" dirty="0" smtClean="0"/>
              <a:t>To develop, foster, and promote intrinsic reading motivation.</a:t>
            </a:r>
          </a:p>
          <a:p>
            <a:pPr marL="685787" lvl="1" indent="-228587">
              <a:buFont typeface="Arial" panose="020B0604020202020204" pitchFamily="34" charset="0"/>
              <a:buChar char="•"/>
            </a:pPr>
            <a:r>
              <a:rPr lang="en-US" i="0" baseline="0" dirty="0" smtClean="0"/>
              <a:t>Two components of intrinsic reading motivation, 1) a child wants to learn more about a topic, and 2) has a high level of self-efficacy associated with reading (they believe they read well)</a:t>
            </a:r>
          </a:p>
          <a:p>
            <a:pPr marL="685787" lvl="1" indent="-228587">
              <a:buFont typeface="Arial" panose="020B0604020202020204" pitchFamily="34" charset="0"/>
              <a:buChar char="•"/>
            </a:pPr>
            <a:r>
              <a:rPr lang="en-US" i="0" baseline="0" dirty="0" smtClean="0"/>
              <a:t>RAR gets children excited about reading, exposes them to new ideas, and offers a choice of books</a:t>
            </a:r>
            <a:endParaRPr lang="en-US" i="0" dirty="0" smtClean="0"/>
          </a:p>
        </p:txBody>
      </p:sp>
      <p:sp>
        <p:nvSpPr>
          <p:cNvPr id="4" name="Slide Number Placeholder 3"/>
          <p:cNvSpPr>
            <a:spLocks noGrp="1"/>
          </p:cNvSpPr>
          <p:nvPr>
            <p:ph type="sldNum" sz="quarter" idx="10"/>
          </p:nvPr>
        </p:nvSpPr>
        <p:spPr/>
        <p:txBody>
          <a:bodyPr/>
          <a:lstStyle/>
          <a:p>
            <a:fld id="{5AF3E00C-1DAE-4A3E-85AC-A1528915E1E0}" type="slidenum">
              <a:rPr lang="en-US" smtClean="0"/>
              <a:t>16</a:t>
            </a:fld>
            <a:endParaRPr lang="en-US"/>
          </a:p>
        </p:txBody>
      </p:sp>
    </p:spTree>
    <p:extLst>
      <p:ext uri="{BB962C8B-B14F-4D97-AF65-F5344CB8AC3E}">
        <p14:creationId xmlns:p14="http://schemas.microsoft.com/office/powerpoint/2010/main" val="228460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brain yarn</a:t>
            </a:r>
            <a:r>
              <a:rPr lang="en-US" b="0" baseline="0" dirty="0" smtClean="0"/>
              <a:t> activity is intended to help parents understand how brain connections are made and strengthened as children engage in and are exposed to different experiences. This activity is in the Implementer Manual and it is encourage to do it with parents during your Parent Education events.  Do with group if there is time.</a:t>
            </a:r>
            <a:endParaRPr lang="en-US" b="0" i="1" dirty="0"/>
          </a:p>
          <a:p>
            <a:endParaRPr lang="en-US" dirty="0"/>
          </a:p>
          <a:p>
            <a:r>
              <a:rPr lang="en-US" b="1" u="sng" dirty="0"/>
              <a:t>ACTIVITY**Yarn Brain </a:t>
            </a:r>
          </a:p>
          <a:p>
            <a:endParaRPr lang="en-US" dirty="0"/>
          </a:p>
          <a:p>
            <a:r>
              <a:rPr lang="en-US" b="1" dirty="0"/>
              <a:t>Part 1</a:t>
            </a:r>
          </a:p>
          <a:p>
            <a:pPr>
              <a:buFont typeface="Arial" pitchFamily="34" charset="0"/>
              <a:buChar char="•"/>
            </a:pPr>
            <a:r>
              <a:rPr lang="en-US" dirty="0"/>
              <a:t>Gather participants in a circle.</a:t>
            </a:r>
          </a:p>
          <a:p>
            <a:pPr>
              <a:buFont typeface="Arial" pitchFamily="34" charset="0"/>
              <a:buChar char="•"/>
            </a:pPr>
            <a:r>
              <a:rPr lang="en-US" dirty="0"/>
              <a:t>As you hold the ball of yarn explain that we are going to demonstrate a growing brain through a ball of yarn.</a:t>
            </a:r>
          </a:p>
          <a:p>
            <a:pPr>
              <a:buFont typeface="Arial" pitchFamily="34" charset="0"/>
              <a:buChar char="•"/>
            </a:pPr>
            <a:r>
              <a:rPr lang="en-US" dirty="0"/>
              <a:t>Start by telling participants that we are each going to describe something that we like to do with our young children (or would do if we had one).  For example, play in the park, read a book, sing a song, etc. After we each describe our activity, we throw the ball to a person across the circle while holding on to the string.  In this way we demonstrate how activity creates pathways in the brain, and eventually creates a web of connections.  </a:t>
            </a:r>
          </a:p>
          <a:p>
            <a:pPr>
              <a:buFont typeface="Arial" pitchFamily="34" charset="0"/>
              <a:buChar char="•"/>
            </a:pPr>
            <a:r>
              <a:rPr lang="en-US" dirty="0"/>
              <a:t>Start the web by telling your activity, “I like to make pancakes with my child,” and throw the ball to someone across from you after calling his/her name.</a:t>
            </a:r>
          </a:p>
          <a:p>
            <a:pPr>
              <a:buFont typeface="Arial" pitchFamily="34" charset="0"/>
              <a:buChar char="•"/>
            </a:pPr>
            <a:r>
              <a:rPr lang="en-US" dirty="0"/>
              <a:t>After the ball has travelled to each person it comes back to you.</a:t>
            </a:r>
          </a:p>
          <a:p>
            <a:pPr>
              <a:buFont typeface="Arial" pitchFamily="34" charset="0"/>
              <a:buChar char="•"/>
            </a:pPr>
            <a:r>
              <a:rPr lang="en-US" dirty="0"/>
              <a:t>Explain how the string represents pathways in the brain.  By doing these activities with our children, we are helping to develop their brain and building pathways.</a:t>
            </a:r>
          </a:p>
          <a:p>
            <a:pPr>
              <a:buFont typeface="Arial" pitchFamily="34" charset="0"/>
              <a:buChar char="•"/>
            </a:pPr>
            <a:endParaRPr lang="en-US" dirty="0"/>
          </a:p>
          <a:p>
            <a:pPr>
              <a:buFont typeface="Arial" pitchFamily="34" charset="0"/>
              <a:buNone/>
            </a:pPr>
            <a:r>
              <a:rPr lang="en-US" b="1" dirty="0"/>
              <a:t>Part 2: Repetition</a:t>
            </a:r>
          </a:p>
          <a:p>
            <a:pPr>
              <a:buFont typeface="Arial" pitchFamily="34" charset="0"/>
              <a:buChar char="•"/>
            </a:pPr>
            <a:r>
              <a:rPr lang="en-US" dirty="0"/>
              <a:t>Now you are going to demonstrate how repeating an activity thickens and strengthens the connections you have made. </a:t>
            </a:r>
          </a:p>
          <a:p>
            <a:pPr>
              <a:buFont typeface="Arial" pitchFamily="34" charset="0"/>
              <a:buChar char="•"/>
            </a:pPr>
            <a:r>
              <a:rPr lang="en-US" dirty="0"/>
              <a:t>Pick out one of the participants who is a reasonable distance away .  Ask him or her what it is that she does with her child.  She may say, for example, “play jump rope.”  Ask her how often she plays jump rope.  Did she play yesterday, is she going to play today?  Demonstrate, through throwing the ball </a:t>
            </a:r>
            <a:r>
              <a:rPr lang="en-US" dirty="0" err="1"/>
              <a:t>fo</a:t>
            </a:r>
            <a:r>
              <a:rPr lang="en-US" dirty="0"/>
              <a:t> yarn back and forth, while holding on to the string, how repeating the activity builds the connections thicker and stronger. </a:t>
            </a:r>
          </a:p>
          <a:p>
            <a:pPr>
              <a:buFont typeface="Arial" pitchFamily="34" charset="0"/>
              <a:buChar char="•"/>
            </a:pPr>
            <a:endParaRPr lang="en-US" dirty="0"/>
          </a:p>
          <a:p>
            <a:pPr>
              <a:buFont typeface="Arial" pitchFamily="34" charset="0"/>
              <a:buNone/>
            </a:pPr>
            <a:r>
              <a:rPr lang="en-US" b="1" dirty="0"/>
              <a:t>Part 3: Losing Pathways</a:t>
            </a:r>
          </a:p>
          <a:p>
            <a:pPr>
              <a:buFont typeface="Arial" pitchFamily="34" charset="0"/>
              <a:buChar char="•"/>
            </a:pPr>
            <a:r>
              <a:rPr lang="en-US" dirty="0"/>
              <a:t>Now ask the group what they think happens when they stop doing a particular activity with their child.</a:t>
            </a:r>
          </a:p>
          <a:p>
            <a:pPr>
              <a:buFont typeface="Arial" pitchFamily="34" charset="0"/>
              <a:buChar char="•"/>
            </a:pPr>
            <a:r>
              <a:rPr lang="en-US" dirty="0"/>
              <a:t>Demonstrate, through your volunteer, and then with the whole group, what happens when you stop an activity.  As we drop our pieces of yarn, the whole structure comes apart.  This shows how brain pathways disintegrate or lose strength over time. </a:t>
            </a:r>
          </a:p>
          <a:p>
            <a:pPr>
              <a:buFont typeface="Arial" pitchFamily="34" charset="0"/>
              <a:buChar char="•"/>
            </a:pPr>
            <a:r>
              <a:rPr lang="en-US" dirty="0"/>
              <a:t>End the activity by saying, “But if we start doing those activities again, we build up and strengthen the pathways, we can continue to build the brain.”  </a:t>
            </a:r>
          </a:p>
          <a:p>
            <a:pPr>
              <a:buFont typeface="Arial" pitchFamily="34" charset="0"/>
              <a:buChar char="•"/>
            </a:pPr>
            <a:r>
              <a:rPr lang="en-US" dirty="0"/>
              <a:t>Pick up the yarn again and end with a strong web! </a:t>
            </a:r>
          </a:p>
          <a:p>
            <a:pPr>
              <a:buFont typeface="Arial" pitchFamily="34" charset="0"/>
              <a:buChar char="•"/>
            </a:pPr>
            <a:endParaRPr lang="en-US" dirty="0"/>
          </a:p>
          <a:p>
            <a:pPr>
              <a:buFont typeface="Arial" pitchFamily="34" charset="0"/>
              <a:buChar char="•"/>
            </a:pPr>
            <a:endParaRPr lang="en-US" dirty="0"/>
          </a:p>
          <a:p>
            <a:pPr>
              <a:defRPr/>
            </a:pPr>
            <a:r>
              <a:rPr lang="en-US" dirty="0"/>
              <a:t>The brain is like a muscle. You’ve got to work it out to strengthen it! You want to have a brain that is “fit”. </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17</a:t>
            </a:fld>
            <a:endParaRPr lang="en-US" dirty="0"/>
          </a:p>
        </p:txBody>
      </p:sp>
    </p:spTree>
    <p:extLst>
      <p:ext uri="{BB962C8B-B14F-4D97-AF65-F5344CB8AC3E}">
        <p14:creationId xmlns:p14="http://schemas.microsoft.com/office/powerpoint/2010/main" val="189607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spcBef>
                <a:spcPts val="382"/>
              </a:spcBef>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dirty="0">
                <a:latin typeface="Arial" charset="0"/>
              </a:rPr>
              <a:t>We achieve our mission through these 5 components (anchor </a:t>
            </a:r>
            <a:r>
              <a:rPr lang="en-GB" dirty="0" err="1">
                <a:latin typeface="Arial" charset="0"/>
              </a:rPr>
              <a:t>behaviors</a:t>
            </a:r>
            <a:r>
              <a:rPr lang="en-GB" dirty="0">
                <a:latin typeface="Arial" charset="0"/>
              </a:rPr>
              <a:t>)</a:t>
            </a:r>
          </a:p>
          <a:p>
            <a:pPr marL="232943" indent="-232943">
              <a:spcBef>
                <a:spcPts val="382"/>
              </a:spcBef>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endParaRPr lang="en-GB" dirty="0">
              <a:latin typeface="Arial" charset="0"/>
            </a:endParaRPr>
          </a:p>
          <a:p>
            <a:pPr marL="232943" indent="-232943">
              <a:spcBef>
                <a:spcPts val="382"/>
              </a:spcBef>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dirty="0">
                <a:latin typeface="Arial" charset="0"/>
              </a:rPr>
              <a:t>The magic begins with the child driving the process……..</a:t>
            </a:r>
          </a:p>
          <a:p>
            <a:pPr marL="232943" indent="-232943">
              <a:spcBef>
                <a:spcPts val="382"/>
              </a:spcBef>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endParaRPr lang="en-GB" dirty="0">
              <a:latin typeface="Arial" charset="0"/>
            </a:endParaRPr>
          </a:p>
          <a:p>
            <a:pPr marL="232943" indent="-232943">
              <a:spcBef>
                <a:spcPts val="382"/>
              </a:spcBef>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dirty="0">
                <a:latin typeface="Arial" charset="0"/>
              </a:rPr>
              <a:t>Order of the Anchor </a:t>
            </a:r>
            <a:r>
              <a:rPr lang="en-GB" dirty="0" err="1">
                <a:latin typeface="Arial" charset="0"/>
              </a:rPr>
              <a:t>Behaviors</a:t>
            </a:r>
            <a:r>
              <a:rPr lang="en-GB" dirty="0">
                <a:latin typeface="Arial" charset="0"/>
              </a:rPr>
              <a:t>:</a:t>
            </a:r>
          </a:p>
          <a:p>
            <a:pPr marL="232943" indent="-232943">
              <a:spcBef>
                <a:spcPts val="382"/>
              </a:spcBef>
              <a:buFont typeface="+mj-lt"/>
              <a:buAutoNum type="arabicPeriod"/>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b="1" dirty="0">
                <a:latin typeface="Arial" charset="0"/>
              </a:rPr>
              <a:t>Child Drives the Process</a:t>
            </a:r>
          </a:p>
          <a:p>
            <a:pPr marL="232943" indent="-232943">
              <a:spcBef>
                <a:spcPts val="382"/>
              </a:spcBef>
              <a:buFont typeface="+mj-lt"/>
              <a:buAutoNum type="arabicPeriod"/>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dirty="0">
                <a:latin typeface="Arial" charset="0"/>
              </a:rPr>
              <a:t>Program Implementers are trained to communicate early literacy strategies to parents</a:t>
            </a:r>
          </a:p>
          <a:p>
            <a:pPr marL="232943" indent="-232943">
              <a:spcBef>
                <a:spcPts val="382"/>
              </a:spcBef>
              <a:buFont typeface="+mj-lt"/>
              <a:buAutoNum type="arabicPeriod"/>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defRPr/>
            </a:pPr>
            <a:r>
              <a:rPr lang="en-GB" dirty="0">
                <a:latin typeface="Arial" charset="0"/>
              </a:rPr>
              <a:t>Coordinators ensure that delivery system is turnkey</a:t>
            </a:r>
          </a:p>
          <a:p>
            <a:pPr marL="232943" indent="-232943">
              <a:spcBef>
                <a:spcPts val="382"/>
              </a:spcBef>
              <a:buFont typeface="+mj-lt"/>
              <a:buAutoNum type="arabicPeriod"/>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dirty="0">
                <a:latin typeface="Arial" charset="0"/>
              </a:rPr>
              <a:t>Parents learn to engage in “read-aloud” strategies</a:t>
            </a:r>
          </a:p>
          <a:p>
            <a:pPr marL="232943" indent="-232943">
              <a:spcBef>
                <a:spcPts val="382"/>
              </a:spcBef>
              <a:buFont typeface="+mj-lt"/>
              <a:buAutoNum type="arabicPeriod"/>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r>
              <a:rPr lang="en-GB" dirty="0">
                <a:latin typeface="Arial" charset="0"/>
              </a:rPr>
              <a:t>Children and parents get to know their local </a:t>
            </a:r>
            <a:r>
              <a:rPr lang="en-GB" dirty="0" smtClean="0">
                <a:latin typeface="Arial" charset="0"/>
              </a:rPr>
              <a:t>library</a:t>
            </a:r>
          </a:p>
          <a:p>
            <a:pPr marL="232943" indent="-232943">
              <a:spcBef>
                <a:spcPts val="382"/>
              </a:spcBef>
              <a:buFont typeface="+mj-lt"/>
              <a:buAutoNum type="arabicPeriod"/>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endParaRPr lang="en-GB" dirty="0" smtClean="0">
              <a:latin typeface="Arial" charset="0"/>
            </a:endParaRPr>
          </a:p>
          <a:p>
            <a:r>
              <a:rPr lang="en-US" sz="1200" b="1" kern="1200" dirty="0" smtClean="0">
                <a:solidFill>
                  <a:schemeClr val="tx1"/>
                </a:solidFill>
                <a:effectLst/>
                <a:latin typeface="+mn-lt"/>
                <a:ea typeface="+mn-ea"/>
                <a:cs typeface="+mn-cs"/>
              </a:rPr>
              <a:t>Raising A Reader’s Theory of Change: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children drive the process with the Raising A Reader red book bags and books becoming a favorite toy;</a:t>
            </a:r>
          </a:p>
          <a:p>
            <a:r>
              <a:rPr lang="en-US" sz="1200" kern="1200" dirty="0" smtClean="0">
                <a:solidFill>
                  <a:schemeClr val="tx1"/>
                </a:solidFill>
                <a:effectLst/>
                <a:latin typeface="+mn-lt"/>
                <a:ea typeface="+mn-ea"/>
                <a:cs typeface="+mn-cs"/>
              </a:rPr>
              <a:t>Program professionals learn how to train parents in interactive read-aloud strategies and early brain development;</a:t>
            </a:r>
          </a:p>
          <a:p>
            <a:r>
              <a:rPr lang="en-US" sz="1200" kern="1200" dirty="0" smtClean="0">
                <a:solidFill>
                  <a:schemeClr val="tx1"/>
                </a:solidFill>
                <a:effectLst/>
                <a:latin typeface="+mn-lt"/>
                <a:ea typeface="+mn-ea"/>
                <a:cs typeface="+mn-cs"/>
              </a:rPr>
              <a:t>Parents learn and engage in read-aloud strategies and develop a regular routine of book cuddling;</a:t>
            </a:r>
          </a:p>
          <a:p>
            <a:r>
              <a:rPr lang="en-US" sz="1200" kern="1200" dirty="0" smtClean="0">
                <a:solidFill>
                  <a:schemeClr val="tx1"/>
                </a:solidFill>
                <a:effectLst/>
                <a:latin typeface="+mn-lt"/>
                <a:ea typeface="+mn-ea"/>
                <a:cs typeface="+mn-cs"/>
              </a:rPr>
              <a:t>The weekly book bag delivery system is turnkey—a simple, sustainable routine that is easily managed in a number of diverse settings; and</a:t>
            </a:r>
          </a:p>
          <a:p>
            <a:r>
              <a:rPr lang="en-US" sz="1200" kern="1200" dirty="0" smtClean="0">
                <a:solidFill>
                  <a:schemeClr val="tx1"/>
                </a:solidFill>
                <a:effectLst/>
                <a:latin typeface="+mn-lt"/>
                <a:ea typeface="+mn-ea"/>
                <a:cs typeface="+mn-cs"/>
              </a:rPr>
              <a:t>Families start to use their local library for an additional source of high-quality reading materials…</a:t>
            </a:r>
          </a:p>
          <a:p>
            <a:r>
              <a:rPr lang="en-US" sz="1200" b="1" kern="1200" dirty="0" smtClean="0">
                <a:solidFill>
                  <a:schemeClr val="tx1"/>
                </a:solidFill>
                <a:effectLst/>
                <a:latin typeface="+mn-lt"/>
                <a:ea typeface="+mn-ea"/>
                <a:cs typeface="+mn-cs"/>
              </a:rPr>
              <a:t>Then…</a:t>
            </a:r>
            <a:r>
              <a:rPr lang="en-US" sz="1200" kern="1200" dirty="0" smtClean="0">
                <a:solidFill>
                  <a:schemeClr val="tx1"/>
                </a:solidFill>
                <a:effectLst/>
                <a:latin typeface="+mn-lt"/>
                <a:ea typeface="+mn-ea"/>
                <a:cs typeface="+mn-cs"/>
              </a:rPr>
              <a:t>children will enter kindergarten with a love of books and ready to learn to read.</a:t>
            </a:r>
          </a:p>
          <a:p>
            <a:pPr marL="0" indent="0">
              <a:spcBef>
                <a:spcPts val="382"/>
              </a:spcBef>
              <a:buFont typeface="+mj-lt"/>
              <a:buNone/>
              <a:tabLst>
                <a:tab pos="232943" algn="l"/>
                <a:tab pos="698830" algn="l"/>
                <a:tab pos="1164717" algn="l"/>
                <a:tab pos="1630604" algn="l"/>
                <a:tab pos="2096491" algn="l"/>
                <a:tab pos="2562377" algn="l"/>
                <a:tab pos="3028264" algn="l"/>
                <a:tab pos="3494151" algn="l"/>
                <a:tab pos="3960038" algn="l"/>
                <a:tab pos="4425925" algn="l"/>
                <a:tab pos="4891811" algn="l"/>
                <a:tab pos="5357698" algn="l"/>
                <a:tab pos="5823585" algn="l"/>
                <a:tab pos="6289472" algn="l"/>
                <a:tab pos="6755359" algn="l"/>
                <a:tab pos="7221245" algn="l"/>
                <a:tab pos="7687132" algn="l"/>
                <a:tab pos="8153019" algn="l"/>
                <a:tab pos="8618906" algn="l"/>
                <a:tab pos="9084793" algn="l"/>
                <a:tab pos="9550679" algn="l"/>
              </a:tabLst>
            </a:pPr>
            <a:endParaRPr lang="en-GB" dirty="0">
              <a:latin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18</a:t>
            </a:fld>
            <a:endParaRPr lang="en-US" dirty="0"/>
          </a:p>
        </p:txBody>
      </p:sp>
    </p:spTree>
    <p:extLst>
      <p:ext uri="{BB962C8B-B14F-4D97-AF65-F5344CB8AC3E}">
        <p14:creationId xmlns:p14="http://schemas.microsoft.com/office/powerpoint/2010/main" val="118862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D3BC7F2-9146-495D-B7A5-9F146DFFA01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classroom implementing Raising a Reader will have one Implementer Manual to share.  Provide</a:t>
            </a:r>
            <a:r>
              <a:rPr lang="en-US" baseline="0" dirty="0" smtClean="0"/>
              <a:t> group with a few to look at.  I also have an electronic PDF copy of this if you would like more.</a:t>
            </a:r>
          </a:p>
          <a:p>
            <a:endParaRPr lang="en-US" baseline="0" dirty="0" smtClean="0"/>
          </a:p>
          <a:p>
            <a:r>
              <a:rPr lang="en-US" baseline="0" dirty="0" smtClean="0"/>
              <a:t>In the Implementer Manual you will find more information about research and theory behind RAR, in addition to guidelines for how to implement the program.  Everything you need to know, or will be asked to do, it outlined in detail in the manual.</a:t>
            </a:r>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20</a:t>
            </a:fld>
            <a:endParaRPr lang="en-US" dirty="0"/>
          </a:p>
        </p:txBody>
      </p:sp>
    </p:spTree>
    <p:extLst>
      <p:ext uri="{BB962C8B-B14F-4D97-AF65-F5344CB8AC3E}">
        <p14:creationId xmlns:p14="http://schemas.microsoft.com/office/powerpoint/2010/main" val="96611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for the RAR program to be implemented with fidelity, and achieve the outcomes that we want, these three things must happen, and your staff will need to engage in planning to ensure they do.</a:t>
            </a:r>
          </a:p>
          <a:p>
            <a:endParaRPr lang="en-US" baseline="0" dirty="0" smtClean="0"/>
          </a:p>
          <a:p>
            <a:pPr marL="228600" indent="-228600">
              <a:buAutoNum type="arabicPeriod"/>
            </a:pPr>
            <a:r>
              <a:rPr lang="en-US" baseline="0" dirty="0" smtClean="0"/>
              <a:t>Rotate red book bags weekly: Start as soon as you can after this training and all materials are assembled. </a:t>
            </a:r>
          </a:p>
          <a:p>
            <a:pPr marL="228600" indent="-228600">
              <a:buAutoNum type="arabicPeriod"/>
            </a:pPr>
            <a:endParaRPr lang="en-US" baseline="0" dirty="0" smtClean="0"/>
          </a:p>
          <a:p>
            <a:pPr marL="228600" indent="-228600">
              <a:buAutoNum type="arabicPeriod"/>
            </a:pPr>
            <a:r>
              <a:rPr lang="en-US" baseline="0" dirty="0" smtClean="0"/>
              <a:t>Host 2 Parent Education Events:  This includes parent Kick-off, which must happen before you begin rotating books.  Then, one additional event during program implementation.  “Event” is flexible, and can be modified to meet your program needs or capacity.  Education can occur during events parents are already attending (i.e. Xmas event, teacher conferences, etc.) Can take place in group setting or one-on-one.  The goal is that parents get at least 2 incidences or exposures to education regarding child literacy</a:t>
            </a:r>
          </a:p>
          <a:p>
            <a:pPr marL="228600" indent="-228600">
              <a:buAutoNum type="arabicPeriod"/>
            </a:pPr>
            <a:endParaRPr lang="en-US" baseline="0" dirty="0" smtClean="0"/>
          </a:p>
          <a:p>
            <a:pPr marL="228600" indent="-228600">
              <a:buAutoNum type="arabicPeriod"/>
            </a:pPr>
            <a:r>
              <a:rPr lang="en-US" baseline="0" dirty="0" smtClean="0"/>
              <a:t>Library Connection - At the end of program, provide each child with Blue Library bag to keep and continue to practice of book borrowing, and connect them with library resources. We will discuss examples of how you can do this later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21</a:t>
            </a:fld>
            <a:endParaRPr lang="en-US"/>
          </a:p>
        </p:txBody>
      </p:sp>
    </p:spTree>
    <p:extLst>
      <p:ext uri="{BB962C8B-B14F-4D97-AF65-F5344CB8AC3E}">
        <p14:creationId xmlns:p14="http://schemas.microsoft.com/office/powerpoint/2010/main" val="129507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baseline="0" dirty="0" smtClean="0"/>
              <a:t>During the first hour, I will introduce you to what the RAR is and all of the logistics of how to implement it</a:t>
            </a:r>
          </a:p>
          <a:p>
            <a:pPr marL="171450" indent="-171450" defTabSz="931774">
              <a:buFont typeface="Arial" panose="020B0604020202020204" pitchFamily="34" charset="0"/>
              <a:buChar char="•"/>
              <a:defRPr/>
            </a:pPr>
            <a:r>
              <a:rPr lang="en-US" baseline="0" dirty="0" smtClean="0"/>
              <a:t>During the second hour, we will spend time learning how to assemble the red book bags to get you ready to begin the book rotation, and spend time planning as a site your next steps</a:t>
            </a:r>
            <a:endParaRPr lang="en-US" baseline="0"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a:t>
            </a:fld>
            <a:endParaRPr lang="en-US" dirty="0"/>
          </a:p>
        </p:txBody>
      </p:sp>
    </p:spTree>
    <p:extLst>
      <p:ext uri="{BB962C8B-B14F-4D97-AF65-F5344CB8AC3E}">
        <p14:creationId xmlns:p14="http://schemas.microsoft.com/office/powerpoint/2010/main" val="215421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Start as soon as you can after this training and all materials are assembled. l.</a:t>
            </a:r>
          </a:p>
          <a:p>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22</a:t>
            </a:fld>
            <a:endParaRPr lang="en-US"/>
          </a:p>
        </p:txBody>
      </p:sp>
    </p:spTree>
    <p:extLst>
      <p:ext uri="{BB962C8B-B14F-4D97-AF65-F5344CB8AC3E}">
        <p14:creationId xmlns:p14="http://schemas.microsoft.com/office/powerpoint/2010/main" val="191136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Show how you can organize the bag rotation once they are assembled. </a:t>
            </a:r>
            <a:r>
              <a:rPr lang="en-US" b="1" dirty="0" smtClean="0"/>
              <a:t>Show how to use pocket chart,</a:t>
            </a:r>
            <a:r>
              <a:rPr lang="en-US" b="1" baseline="0" dirty="0" smtClean="0"/>
              <a:t> including missing items slips, child card rotation, and numbers on </a:t>
            </a:r>
            <a:r>
              <a:rPr lang="en-US" b="0" baseline="0" dirty="0" smtClean="0"/>
              <a:t>bags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Your site will need to plan your rotation schedule, such as what days children receive and bring back the books bags.  Here are some suggested tips for your chosen schedule: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Out</a:t>
            </a:r>
            <a:r>
              <a:rPr lang="en-US" baseline="0" dirty="0" smtClean="0"/>
              <a:t> on Thursday, back on Tuesday is most common rotation schedule.  This avoids holidays on Monday and Friday, and allows teacher a day to check and rotate bags and allow an extra day for those that were not returned.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Recommend that every classroom rotate books on the same schedule so there is no confusion.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 not suggest rotating books during long holidays from school. i.e. Winter break, Spring break, etc.</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At least 2 extra bags/class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Recommend choosing one staff member to rotate the books every week.</a:t>
            </a:r>
            <a:endParaRPr lang="en-US" dirty="0" smtClean="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23</a:t>
            </a:fld>
            <a:endParaRPr lang="en-US" dirty="0"/>
          </a:p>
        </p:txBody>
      </p:sp>
    </p:spTree>
    <p:extLst>
      <p:ext uri="{BB962C8B-B14F-4D97-AF65-F5344CB8AC3E}">
        <p14:creationId xmlns:p14="http://schemas.microsoft.com/office/powerpoint/2010/main" val="418792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u="none" baseline="0" dirty="0" smtClean="0"/>
              <a:t>Once you have the book bags assembled and rotation schedule determined, plan an exciting way to introduce the program to the children.  Remember, one of our Anchor Behaviors is that “The Child Drives the Process.” We want to get them excited so they go home and want to share the books with their family.</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There is an entire section in the RAR Implementer Manual that gives your ideas and guidelines for how you can introduce the program to the kids.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One way to do this is for Implementers to introduce the program to children during circle time. Circle time is an ideal time for the implementers to share some of the favorite RAR books and demonstrate how  to care for and use the RAR books.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 few ways to excite children:</a:t>
            </a:r>
          </a:p>
          <a:p>
            <a:pPr marL="628650" lvl="1" indent="-171450">
              <a:buFont typeface="Arial" panose="020B0604020202020204" pitchFamily="34" charset="0"/>
              <a:buChar char="•"/>
            </a:pPr>
            <a:r>
              <a:rPr lang="en-US" b="0" u="none" baseline="0" dirty="0" smtClean="0"/>
              <a:t>Story bear that gets sent home with one child each week.  Encourage them to read with parent and bear every day and report on their favorite book at the end of the week</a:t>
            </a:r>
          </a:p>
          <a:p>
            <a:pPr marL="628650" lvl="1" indent="-171450">
              <a:buFont typeface="Arial" panose="020B0604020202020204" pitchFamily="34" charset="0"/>
              <a:buChar char="•"/>
            </a:pPr>
            <a:r>
              <a:rPr lang="en-US" b="0" u="none" baseline="0" dirty="0" smtClean="0"/>
              <a:t>Classroom job around RAR</a:t>
            </a:r>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24</a:t>
            </a:fld>
            <a:endParaRPr lang="en-US"/>
          </a:p>
        </p:txBody>
      </p:sp>
    </p:spTree>
    <p:extLst>
      <p:ext uri="{BB962C8B-B14F-4D97-AF65-F5344CB8AC3E}">
        <p14:creationId xmlns:p14="http://schemas.microsoft.com/office/powerpoint/2010/main" val="445977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One of</a:t>
            </a:r>
            <a:r>
              <a:rPr lang="en-US" baseline="0" dirty="0" smtClean="0"/>
              <a:t> the three required components of implementing RAR is to host at least two parent education events.  The first one, is the Parent Kick-Off Orientation, and should take place before any books have gone home. </a:t>
            </a:r>
            <a:r>
              <a:rPr lang="en-US" dirty="0" smtClean="0"/>
              <a:t>The purpose of hosting a Parent Kick-Off Orientation is to help parents and families understand what RAR is all about and it sets the precedent for your entire Raising A Reader program year</a:t>
            </a:r>
          </a:p>
          <a:p>
            <a:endParaRPr lang="en-US" baseline="0" dirty="0" smtClean="0"/>
          </a:p>
          <a:p>
            <a:r>
              <a:rPr lang="en-US" baseline="0" dirty="0" smtClean="0"/>
              <a:t>During the Parent Kick-Off Orientation, Program Implementers will provide parents with information regarding:</a:t>
            </a:r>
          </a:p>
          <a:p>
            <a:endParaRPr lang="en-US" baseline="0" dirty="0" smtClean="0"/>
          </a:p>
          <a:p>
            <a:pPr marL="232943" indent="-232943">
              <a:buAutoNum type="arabicPeriod"/>
            </a:pPr>
            <a:r>
              <a:rPr lang="en-US" baseline="0" dirty="0" smtClean="0"/>
              <a:t>The benefits of reading aloud; </a:t>
            </a:r>
          </a:p>
          <a:p>
            <a:pPr marL="628650" lvl="1" indent="-171450">
              <a:buFont typeface="Arial" panose="020B0604020202020204" pitchFamily="34" charset="0"/>
              <a:buChar char="•"/>
            </a:pPr>
            <a:r>
              <a:rPr lang="en-US" dirty="0" smtClean="0"/>
              <a:t>An understanding of language • New vocabulary and concepts • A love of books and a desire to become a reader • A sense of accomplishment as their understanding and skills grow • World knowledge • Attentive behavior and listening ability</a:t>
            </a:r>
          </a:p>
          <a:p>
            <a:pPr marL="628650" lvl="1" indent="-171450">
              <a:buFont typeface="Arial" panose="020B0604020202020204" pitchFamily="34" charset="0"/>
              <a:buChar char="•"/>
            </a:pPr>
            <a:endParaRPr lang="en-US" baseline="0" dirty="0" smtClean="0"/>
          </a:p>
          <a:p>
            <a:pPr marL="232943" indent="-232943">
              <a:buAutoNum type="arabicPeriod"/>
            </a:pPr>
            <a:r>
              <a:rPr lang="en-US" baseline="0" dirty="0" smtClean="0"/>
              <a:t>How the Raising A Reader program works and explain the book bag rotation process; Have them sign Parent Agreement and send parent letter to those that do not attend</a:t>
            </a:r>
          </a:p>
          <a:p>
            <a:pPr marL="232943" indent="-232943">
              <a:buAutoNum type="arabicPeriod"/>
            </a:pPr>
            <a:endParaRPr lang="en-US" baseline="0" dirty="0" smtClean="0"/>
          </a:p>
          <a:p>
            <a:pPr marL="232943" indent="-232943">
              <a:buAutoNum type="arabicPeriod"/>
            </a:pPr>
            <a:r>
              <a:rPr lang="en-US" baseline="0" dirty="0" smtClean="0"/>
              <a:t>Introduce an interactive read aloud strategy that the parents can take home to begin the book sharing process</a:t>
            </a:r>
          </a:p>
          <a:p>
            <a:pPr marL="232943" indent="-232943">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 guide of the parent orientation and what to address is in Implementer Manual, Section III</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AD3BC7F2-9146-495D-B7A5-9F146DFFA01E}" type="slidenum">
              <a:rPr lang="en-US" smtClean="0"/>
              <a:pPr/>
              <a:t>25</a:t>
            </a:fld>
            <a:endParaRPr lang="en-US" dirty="0"/>
          </a:p>
        </p:txBody>
      </p:sp>
    </p:spTree>
    <p:extLst>
      <p:ext uri="{BB962C8B-B14F-4D97-AF65-F5344CB8AC3E}">
        <p14:creationId xmlns:p14="http://schemas.microsoft.com/office/powerpoint/2010/main" val="238965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introducing and training parents about how the Raising A Reader program works, the Parent Kick-Off Orientation also provides a good opportunity to address possible barriers that might prevent parents and families from reading aloud and sharing books with their children. </a:t>
            </a:r>
          </a:p>
          <a:p>
            <a:endParaRPr lang="en-US" dirty="0"/>
          </a:p>
          <a:p>
            <a:r>
              <a:rPr lang="en-US" b="1" dirty="0"/>
              <a:t>**Think-Pair-Share Activity:</a:t>
            </a:r>
          </a:p>
          <a:p>
            <a:r>
              <a:rPr lang="en-US" dirty="0"/>
              <a:t>Let’s take a couple of minutes and I want you to jot down some possible barriers/reasons for why parents might not be reading with their children.</a:t>
            </a:r>
          </a:p>
          <a:p>
            <a:r>
              <a:rPr lang="en-US" dirty="0"/>
              <a:t>(Wait a few minutes…like 2 min…)</a:t>
            </a:r>
          </a:p>
          <a:p>
            <a:endParaRPr lang="en-US" dirty="0"/>
          </a:p>
          <a:p>
            <a:r>
              <a:rPr lang="en-US" dirty="0"/>
              <a:t>When you are done, turn to someone next to you and share your list. </a:t>
            </a:r>
          </a:p>
          <a:p>
            <a:endParaRPr lang="en-US" dirty="0"/>
          </a:p>
          <a:p>
            <a:r>
              <a:rPr lang="en-US" dirty="0"/>
              <a:t>(Give pairs/groups 3 minutes to discuss and share. Invite a whole group discussion.) What are some of the barriers that people came up with?</a:t>
            </a:r>
          </a:p>
          <a:p>
            <a:endParaRPr lang="en-US" dirty="0"/>
          </a:p>
          <a:p>
            <a:r>
              <a:rPr lang="en-US" dirty="0"/>
              <a:t>(After groups shares out their ideas, have the predetermined ideas appear on the slide at this time.) </a:t>
            </a:r>
          </a:p>
          <a:p>
            <a:endParaRPr lang="en-US" dirty="0"/>
          </a:p>
          <a:p>
            <a:r>
              <a:rPr lang="en-US" dirty="0"/>
              <a:t>Pose this question to the Coordinators:</a:t>
            </a:r>
          </a:p>
          <a:p>
            <a:r>
              <a:rPr lang="en-US" dirty="0"/>
              <a:t>Why would this be a good topic to address during the Kick-Off Orientation?</a:t>
            </a:r>
          </a:p>
          <a:p>
            <a:endParaRPr lang="en-US" dirty="0"/>
          </a:p>
          <a:p>
            <a:r>
              <a:rPr lang="en-US" b="1" dirty="0"/>
              <a:t>**After the group discussion, show the video: </a:t>
            </a:r>
            <a:r>
              <a:rPr lang="en-US" b="1" u="sng" dirty="0"/>
              <a:t>Show the Read With Me Parent </a:t>
            </a:r>
            <a:r>
              <a:rPr lang="en-US" b="1" u="sng" dirty="0" smtClean="0"/>
              <a:t>DVD</a:t>
            </a:r>
          </a:p>
          <a:p>
            <a:endParaRPr lang="en-US" b="1" u="sng" dirty="0" smtClean="0"/>
          </a:p>
          <a:p>
            <a:r>
              <a:rPr lang="en-US" b="0" u="none" dirty="0" smtClean="0"/>
              <a:t>Some</a:t>
            </a:r>
            <a:r>
              <a:rPr lang="en-US" b="0" u="none" baseline="0" dirty="0" smtClean="0"/>
              <a:t> solutions:</a:t>
            </a:r>
          </a:p>
          <a:p>
            <a:r>
              <a:rPr lang="en-US" b="0" u="none" baseline="0" dirty="0" smtClean="0"/>
              <a:t>-start a reading routine by sharing books for just a few minutes each day</a:t>
            </a:r>
          </a:p>
          <a:p>
            <a:r>
              <a:rPr lang="en-US" b="0" u="none" baseline="0" dirty="0" smtClean="0"/>
              <a:t>-Take books with you.  You can share books in the car, on the bus, while waiting for a sibling or at the doctor office</a:t>
            </a:r>
          </a:p>
          <a:p>
            <a:r>
              <a:rPr lang="en-US" b="0" u="none" baseline="0" dirty="0" smtClean="0"/>
              <a:t>-When sharing books becomes routine, children know what to expect and are less resistant to give up screen time or other activities</a:t>
            </a:r>
          </a:p>
          <a:p>
            <a:r>
              <a:rPr lang="en-US" b="0" u="none" baseline="0" dirty="0" smtClean="0"/>
              <a:t>-Choose books that the child is interested in and share the reading process (i.e. you read one page, they read one page)</a:t>
            </a:r>
            <a:endParaRPr lang="en-US" b="0" u="none"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26</a:t>
            </a:fld>
            <a:endParaRPr lang="en-US" dirty="0"/>
          </a:p>
        </p:txBody>
      </p:sp>
    </p:spTree>
    <p:extLst>
      <p:ext uri="{BB962C8B-B14F-4D97-AF65-F5344CB8AC3E}">
        <p14:creationId xmlns:p14="http://schemas.microsoft.com/office/powerpoint/2010/main" val="296036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t>
            </a:r>
            <a:r>
              <a:rPr lang="en-US" dirty="0"/>
              <a:t>parents leave the Parent Kick-Off Orientation, they should walk away with some simple interactive reading strategies that they can begin to use right away with their children. A couple of simple reading strategies include: </a:t>
            </a:r>
          </a:p>
          <a:p>
            <a:endParaRPr lang="en-US" dirty="0"/>
          </a:p>
          <a:p>
            <a:r>
              <a:rPr lang="en-US" dirty="0"/>
              <a:t> </a:t>
            </a:r>
            <a:r>
              <a:rPr lang="en-US" u="sng" dirty="0"/>
              <a:t>Teach parents how to do a picture walk. </a:t>
            </a:r>
          </a:p>
          <a:p>
            <a:r>
              <a:rPr lang="en-US" dirty="0"/>
              <a:t>Picture walks are great for parents who do not know how to read English words because they can still share books with their children by talking about what they see in the pictures. Picture walks are also a great strategy to use before reading any words on the page because parents can help children make predictions about what they think will happen in a story using the picture clues. </a:t>
            </a:r>
          </a:p>
          <a:p>
            <a:endParaRPr lang="en-US" dirty="0"/>
          </a:p>
          <a:p>
            <a:r>
              <a:rPr lang="en-US" dirty="0"/>
              <a:t> </a:t>
            </a:r>
            <a:r>
              <a:rPr lang="en-US" u="sng" dirty="0"/>
              <a:t>Teach parents to ask questions. </a:t>
            </a:r>
          </a:p>
          <a:p>
            <a:r>
              <a:rPr lang="en-US" dirty="0"/>
              <a:t>Often times, parents will open up a book and then just read the words on the page without ever really discussing what is happening in the story </a:t>
            </a:r>
          </a:p>
          <a:p>
            <a:r>
              <a:rPr lang="en-US" dirty="0"/>
              <a:t>with their children. Book sharing is most powerful when dialogue is occurring between the parents and their children. Parents who ask their children questions about who the story is about, what is happening in the story, and what they think about the story helps build important </a:t>
            </a:r>
          </a:p>
          <a:p>
            <a:r>
              <a:rPr lang="en-US" dirty="0"/>
              <a:t>literacy skills such as comprehension</a:t>
            </a:r>
            <a:r>
              <a:rPr lang="en-US" dirty="0" smtClean="0"/>
              <a:t>.</a:t>
            </a:r>
          </a:p>
          <a:p>
            <a:endParaRPr lang="en-US" dirty="0" smtClean="0"/>
          </a:p>
          <a:p>
            <a:r>
              <a:rPr lang="en-US" dirty="0" smtClean="0"/>
              <a:t>During the Parent Kick-off, you can model these or other strategies</a:t>
            </a:r>
            <a:r>
              <a:rPr lang="en-US" baseline="0" dirty="0" smtClean="0"/>
              <a:t> to parents.</a:t>
            </a:r>
            <a:endParaRPr lang="en-US" dirty="0"/>
          </a:p>
          <a:p>
            <a:endParaRPr lang="en-US" dirty="0"/>
          </a:p>
          <a:p>
            <a:r>
              <a:rPr lang="en-US" b="1" u="sng" dirty="0" smtClean="0"/>
              <a:t>Again,</a:t>
            </a:r>
            <a:r>
              <a:rPr lang="en-US" b="1" u="sng" baseline="0" dirty="0" smtClean="0"/>
              <a:t> a guide to the Parent Kick-Off is provided in the Implementer Manual, including more about reading strategies to share with parents.</a:t>
            </a:r>
          </a:p>
          <a:p>
            <a:endParaRPr lang="en-US" dirty="0"/>
          </a:p>
          <a:p>
            <a:r>
              <a:rPr lang="en-US" dirty="0"/>
              <a:t>Have them pair up or get into small groups of 3-4. Model to the Coordinators how to do a picture walk and ask each other questions about what they see in the pictures and what they think will happen in the story based on what they see. </a:t>
            </a:r>
          </a:p>
          <a:p>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27</a:t>
            </a:fld>
            <a:endParaRPr lang="en-US" dirty="0"/>
          </a:p>
        </p:txBody>
      </p:sp>
    </p:spTree>
    <p:extLst>
      <p:ext uri="{BB962C8B-B14F-4D97-AF65-F5344CB8AC3E}">
        <p14:creationId xmlns:p14="http://schemas.microsoft.com/office/powerpoint/2010/main" val="2543485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possible Agenda for a Parent Kick-Off Orientation. A more detailed agenda/outline and lesson plan can be found in Section 3 of</a:t>
            </a:r>
            <a:r>
              <a:rPr lang="en-US" baseline="0" dirty="0" smtClean="0"/>
              <a:t> the Implementer Guides</a:t>
            </a:r>
            <a:r>
              <a:rPr lang="en-US" dirty="0" smtClean="0"/>
              <a:t>. </a:t>
            </a:r>
            <a:r>
              <a:rPr lang="en-US" baseline="0" dirty="0" smtClean="0"/>
              <a:t>When planning the Parent Orientation</a:t>
            </a:r>
            <a:r>
              <a:rPr lang="en-US" dirty="0" smtClean="0"/>
              <a:t>, consider whether to include all the material described in this section, or to pick and choose elements that make sense for your audience and timeframe. This agenda is designed for 60 minutes meeting, but make it work with your needs. </a:t>
            </a:r>
          </a:p>
          <a:p>
            <a:endParaRPr lang="en-US" dirty="0" smtClean="0"/>
          </a:p>
          <a:p>
            <a:r>
              <a:rPr lang="en-US" dirty="0" smtClean="0"/>
              <a:t>For</a:t>
            </a:r>
            <a:r>
              <a:rPr lang="en-US" baseline="0" dirty="0" smtClean="0"/>
              <a:t> example, if you only have 20 minutes in an existing parent meeting, you can introduce the program and book rotation, and model a reading strategy to the group.  The Read Aloud DVD is in every red book bag, and you can encourage parents to watch it at home. </a:t>
            </a:r>
          </a:p>
          <a:p>
            <a:endParaRPr lang="en-US" baseline="0" dirty="0" smtClean="0"/>
          </a:p>
          <a:p>
            <a:r>
              <a:rPr lang="en-US" baseline="0" dirty="0" smtClean="0"/>
              <a:t>The Read Aloud DVD is 12 minutes and covers topics like the importance of reading, overcoming barriers to reading, and reading strategies.  I would encourage you all to watch it.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D3BC7F2-9146-495D-B7A5-9F146DFFA01E}" type="slidenum">
              <a:rPr lang="en-US" smtClean="0"/>
              <a:pPr/>
              <a:t>28</a:t>
            </a:fld>
            <a:endParaRPr lang="en-US" dirty="0"/>
          </a:p>
        </p:txBody>
      </p:sp>
    </p:spTree>
    <p:extLst>
      <p:ext uri="{BB962C8B-B14F-4D97-AF65-F5344CB8AC3E}">
        <p14:creationId xmlns:p14="http://schemas.microsoft.com/office/powerpoint/2010/main" val="4217275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parent kick-off is a good time to have parents sign the Parent Agreement</a:t>
            </a:r>
          </a:p>
          <a:p>
            <a:pPr marL="171450" indent="-171450">
              <a:buFont typeface="Arial" panose="020B0604020202020204" pitchFamily="34" charset="0"/>
              <a:buChar char="•"/>
            </a:pPr>
            <a:r>
              <a:rPr lang="en-US" dirty="0" smtClean="0"/>
              <a:t>Having</a:t>
            </a:r>
            <a:r>
              <a:rPr lang="en-US" baseline="0" dirty="0" smtClean="0"/>
              <a:t> parents sign the agreement helps to increase their awareness about the program, and family responsibility to care for and return the books in a timely manner</a:t>
            </a:r>
          </a:p>
          <a:p>
            <a:pPr marL="171450" indent="-171450">
              <a:buFont typeface="Arial" panose="020B0604020202020204" pitchFamily="34" charset="0"/>
              <a:buChar char="•"/>
            </a:pPr>
            <a:r>
              <a:rPr lang="en-US" dirty="0" smtClean="0"/>
              <a:t>Not all</a:t>
            </a:r>
            <a:r>
              <a:rPr lang="en-US" baseline="0" dirty="0" smtClean="0"/>
              <a:t> parents will come to a kick-off meeting, so at the least, discuss the program with them during drop-off or pick-up times, and send home the parent letter and parent agreement.</a:t>
            </a:r>
            <a:r>
              <a:rPr lang="en-US" dirty="0" smtClean="0"/>
              <a:t> This is not something that you will turn into United Way, but just something for you to ensure that parents are aware of the program before children bring books home.</a:t>
            </a:r>
          </a:p>
          <a:p>
            <a:pPr marL="171450" indent="-171450">
              <a:buFont typeface="Arial" panose="020B0604020202020204" pitchFamily="34" charset="0"/>
              <a:buChar char="•"/>
            </a:pPr>
            <a:r>
              <a:rPr lang="en-US" b="0" u="none" dirty="0" smtClean="0"/>
              <a:t>I</a:t>
            </a:r>
            <a:r>
              <a:rPr lang="en-US" b="0" u="none" baseline="0" dirty="0" smtClean="0"/>
              <a:t> have electronic copies of this form that I can send you, and if you want you can add your agency logo. This may help parent to be more receptive to the program if they recognize your logo and partnership.</a:t>
            </a:r>
            <a:endParaRPr lang="en-US" b="0" u="none"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29</a:t>
            </a:fld>
            <a:endParaRPr lang="en-US" dirty="0"/>
          </a:p>
        </p:txBody>
      </p:sp>
    </p:spTree>
    <p:extLst>
      <p:ext uri="{BB962C8B-B14F-4D97-AF65-F5344CB8AC3E}">
        <p14:creationId xmlns:p14="http://schemas.microsoft.com/office/powerpoint/2010/main" val="4217275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the Parent Kick-Off Orientation, it is important that Program Implementers provide </a:t>
            </a:r>
            <a:r>
              <a:rPr lang="en-US" u="sng" dirty="0"/>
              <a:t>at least one additional </a:t>
            </a:r>
            <a:r>
              <a:rPr lang="en-US" dirty="0"/>
              <a:t>Parent Engagement </a:t>
            </a:r>
            <a:r>
              <a:rPr lang="en-US" dirty="0" smtClean="0"/>
              <a:t>Workshop,</a:t>
            </a:r>
            <a:r>
              <a:rPr lang="en-US" baseline="0" dirty="0" smtClean="0"/>
              <a:t> for a total of two Parent Education events.</a:t>
            </a:r>
          </a:p>
          <a:p>
            <a:pPr marL="171450" indent="-171450">
              <a:buFont typeface="Arial" panose="020B0604020202020204" pitchFamily="34" charset="0"/>
              <a:buChar char="•"/>
            </a:pPr>
            <a:r>
              <a:rPr lang="en-US" baseline="0" dirty="0" smtClean="0"/>
              <a:t>It is up to your site or classrooms to determine what to cover in this second parent engagement event.  </a:t>
            </a:r>
            <a:r>
              <a:rPr lang="en-US" dirty="0" smtClean="0"/>
              <a:t>Program </a:t>
            </a:r>
            <a:r>
              <a:rPr lang="en-US" dirty="0"/>
              <a:t>Implementers can plan Parent Engagement Workshops to serve two purposes: </a:t>
            </a:r>
          </a:p>
          <a:p>
            <a:pPr marL="690143" lvl="1" indent="-232943">
              <a:buAutoNum type="arabicParenBoth"/>
            </a:pPr>
            <a:r>
              <a:rPr lang="en-US" dirty="0"/>
              <a:t>review and reinforce the concept of shared </a:t>
            </a:r>
            <a:r>
              <a:rPr lang="en-US" dirty="0" smtClean="0"/>
              <a:t>reading discussed in parent orientation and/or </a:t>
            </a:r>
            <a:endParaRPr lang="en-US" dirty="0"/>
          </a:p>
          <a:p>
            <a:pPr marL="690143" lvl="1" indent="-232943">
              <a:buAutoNum type="arabicParenBoth"/>
            </a:pPr>
            <a:r>
              <a:rPr lang="en-US" dirty="0"/>
              <a:t>to introduce and train parents on a new interactive reading strategy to use with their children. </a:t>
            </a:r>
          </a:p>
          <a:p>
            <a:endParaRPr lang="en-US" dirty="0"/>
          </a:p>
          <a:p>
            <a:r>
              <a:rPr lang="en-US" dirty="0"/>
              <a:t>The Parent Engagement Workshops can also serve as a check-in for parents to share out their RAR experiences with their children and gather new ideas from fellow parents about things that are working. </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30</a:t>
            </a:fld>
            <a:endParaRPr lang="en-US" dirty="0"/>
          </a:p>
        </p:txBody>
      </p:sp>
    </p:spTree>
    <p:extLst>
      <p:ext uri="{BB962C8B-B14F-4D97-AF65-F5344CB8AC3E}">
        <p14:creationId xmlns:p14="http://schemas.microsoft.com/office/powerpoint/2010/main" val="447812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Engagement Workshops that focus on reinforcing and reviewing the concept of shared reading provides Program Implementers with an opportunity to help the parents further understand what exactly shared reading is and how to successfully and effectively read aloud with their children. </a:t>
            </a:r>
          </a:p>
          <a:p>
            <a:endParaRPr lang="en-US" dirty="0" smtClean="0"/>
          </a:p>
          <a:p>
            <a:r>
              <a:rPr lang="en-US" dirty="0" smtClean="0"/>
              <a:t>At the Parent Engagement Workshops, Program Implementers will want to reinforce the concept of Shared Reading and its two components: (1) interactive reading and (2) repeated reading</a:t>
            </a:r>
          </a:p>
          <a:p>
            <a:endParaRPr lang="en-US" dirty="0" smtClean="0"/>
          </a:p>
          <a:p>
            <a:r>
              <a:rPr lang="en-US" dirty="0" smtClean="0"/>
              <a:t>This is in Section 4 of Implementer Manual</a:t>
            </a:r>
          </a:p>
          <a:p>
            <a:endParaRPr lang="en-US" dirty="0" smtClean="0"/>
          </a:p>
          <a:p>
            <a:r>
              <a:rPr lang="en-US" b="1" dirty="0" smtClean="0"/>
              <a:t>Repeated Reading</a:t>
            </a:r>
          </a:p>
          <a:p>
            <a:r>
              <a:rPr lang="en-US" dirty="0" smtClean="0"/>
              <a:t>Re-reading books is important for robust brain development. Early brain development research has shown that repetition is necessary for neural networks to form. Furthermore, it is important for young children to experience stories repeatedly as the act of reading familiar stories over and over again is an essential ingredient in learning the shapes, the sounds, and the essence of language. In addition to strengthening general language skills, the primary benefit of re-reading is to build comprehension. Repeated reading is beneficial for children because it helps them master new concepts and ideas by building upon already familiar concepts as well as building the self-confidence in their </a:t>
            </a:r>
          </a:p>
          <a:p>
            <a:r>
              <a:rPr lang="en-US" dirty="0" smtClean="0"/>
              <a:t>reading ability.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31</a:t>
            </a:fld>
            <a:endParaRPr lang="en-US" dirty="0"/>
          </a:p>
        </p:txBody>
      </p:sp>
    </p:spTree>
    <p:extLst>
      <p:ext uri="{BB962C8B-B14F-4D97-AF65-F5344CB8AC3E}">
        <p14:creationId xmlns:p14="http://schemas.microsoft.com/office/powerpoint/2010/main" val="44781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a:t>
            </a:fld>
            <a:endParaRPr lang="en-US" dirty="0"/>
          </a:p>
        </p:txBody>
      </p:sp>
    </p:spTree>
    <p:extLst>
      <p:ext uri="{BB962C8B-B14F-4D97-AF65-F5344CB8AC3E}">
        <p14:creationId xmlns:p14="http://schemas.microsoft.com/office/powerpoint/2010/main" val="2587434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effectLst/>
              </a:rPr>
              <a:t>Provide each classroom</a:t>
            </a:r>
            <a:r>
              <a:rPr lang="en-US" baseline="0" dirty="0" smtClean="0">
                <a:solidFill>
                  <a:srgbClr val="FF0000"/>
                </a:solidFill>
                <a:effectLst/>
              </a:rPr>
              <a:t> with hardcopy and PDF. Also available in PPT presentations</a:t>
            </a:r>
            <a:endParaRPr lang="en-US" dirty="0" smtClean="0">
              <a:solidFill>
                <a:srgbClr val="FF0000"/>
              </a:solidFill>
              <a:effectLst/>
            </a:endParaRPr>
          </a:p>
          <a:p>
            <a:endParaRPr lang="en-US" dirty="0" smtClean="0"/>
          </a:p>
          <a:p>
            <a:r>
              <a:rPr lang="en-US" dirty="0" smtClean="0"/>
              <a:t>Parent </a:t>
            </a:r>
            <a:r>
              <a:rPr lang="en-US" dirty="0"/>
              <a:t>Engagement Workshops that focus on introducing a new interactive reading strategy provides parents with an opportunity to further extend their knowledge about book sharing and also gain new read aloud and shared reading strategies to use with their children.</a:t>
            </a:r>
          </a:p>
          <a:p>
            <a:endParaRPr lang="en-US" dirty="0"/>
          </a:p>
          <a:p>
            <a:r>
              <a:rPr lang="en-US" dirty="0"/>
              <a:t>For your convenience, RAR National has developed a 4 part Parent Engagement Workshop series that provides parents with further interactive reading strategies. </a:t>
            </a:r>
            <a:r>
              <a:rPr lang="en-US" dirty="0" smtClean="0"/>
              <a:t>I</a:t>
            </a:r>
            <a:r>
              <a:rPr lang="en-US" baseline="0" dirty="0" smtClean="0"/>
              <a:t> have electronic copies of lesson plans in PDF or PPT available should you want it.  Also the Implementer Manual briefly covers each new reading strategy and offers a same agenda and lesson plan.  Remember, it is up to you to decide what to cover during this second parent education event.  All of these lesson plans and strategies are just tools for you to choose from.</a:t>
            </a:r>
            <a:r>
              <a:rPr lang="en-US" dirty="0"/>
              <a:t/>
            </a:r>
            <a:br>
              <a:rPr lang="en-US" dirty="0"/>
            </a:br>
            <a:endParaRPr lang="en-US" dirty="0"/>
          </a:p>
          <a:p>
            <a:r>
              <a:rPr lang="en-US" b="1" dirty="0"/>
              <a:t>Asking Good Questions</a:t>
            </a:r>
          </a:p>
          <a:p>
            <a:r>
              <a:rPr lang="en-US" dirty="0"/>
              <a:t>A workshop that focuses on asking good questions is useful for parents who want to learn more about the kinds of questions that they can ask their children to facilitate better discussions and conversations around the books that they are sharing. Understanding what kinds of </a:t>
            </a:r>
          </a:p>
          <a:p>
            <a:r>
              <a:rPr lang="en-US" dirty="0"/>
              <a:t>questions to ask will help parents to better develop their children’s comprehension skills. </a:t>
            </a:r>
          </a:p>
          <a:p>
            <a:endParaRPr lang="en-US" dirty="0"/>
          </a:p>
          <a:p>
            <a:r>
              <a:rPr lang="en-US" b="1" dirty="0"/>
              <a:t>Expanding on Children’s Answers</a:t>
            </a:r>
          </a:p>
          <a:p>
            <a:r>
              <a:rPr lang="en-US" dirty="0"/>
              <a:t>Often times, when adults read with children, they typically use an Initiate-Response-Evaluate (IRE) model for asking and answering questions. Usually, an adult will initiate by asking the child a question. Then, the child will give their response. Afterwards, the adult will evaluate the response by letting the child know if they are correct or incorrect. Then, the process starts over again with a new question. As parents become more comfortable with this process and sharing and reading books with their children becomes more routine, a </a:t>
            </a:r>
          </a:p>
          <a:p>
            <a:r>
              <a:rPr lang="en-US" dirty="0"/>
              <a:t>workshop that focuses on expanding children’s answers will help parents think about ways that they can extend and hold deep conversations with their children about the books they are reading. </a:t>
            </a:r>
          </a:p>
          <a:p>
            <a:endParaRPr lang="en-US" dirty="0"/>
          </a:p>
          <a:p>
            <a:r>
              <a:rPr lang="en-US" b="1" dirty="0"/>
              <a:t>Recall and Prediction</a:t>
            </a:r>
          </a:p>
          <a:p>
            <a:r>
              <a:rPr lang="en-US" dirty="0"/>
              <a:t>A workshop that focuses on recall and prediction provides strategies for parents to use that will help their children work on remembering the plot and details of a story. Recall and prediction strategies are good for children to learn as they practice summarizing events in a story and learning how to reference details. </a:t>
            </a:r>
          </a:p>
          <a:p>
            <a:endParaRPr lang="en-US" dirty="0"/>
          </a:p>
          <a:p>
            <a:r>
              <a:rPr lang="en-US" b="1" dirty="0"/>
              <a:t>Making Connections </a:t>
            </a:r>
          </a:p>
          <a:p>
            <a:r>
              <a:rPr lang="en-US" dirty="0"/>
              <a:t>Making connections while reading is a very useful strategy for children to learn because it helps children better understand what is </a:t>
            </a:r>
          </a:p>
          <a:p>
            <a:r>
              <a:rPr lang="en-US" dirty="0"/>
              <a:t>happening in a story. When children make connections to a story that they are reading, it also helps to keep them engaged and interested. A workshop that focuses on making connections provides parents with knowledge about the kinds of connections that children can make while reading a story together. </a:t>
            </a:r>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32</a:t>
            </a:fld>
            <a:endParaRPr lang="en-US" dirty="0"/>
          </a:p>
        </p:txBody>
      </p:sp>
    </p:spTree>
    <p:extLst>
      <p:ext uri="{BB962C8B-B14F-4D97-AF65-F5344CB8AC3E}">
        <p14:creationId xmlns:p14="http://schemas.microsoft.com/office/powerpoint/2010/main" val="621187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a:t>
            </a:r>
            <a:r>
              <a:rPr lang="en-US" baseline="0" dirty="0" smtClean="0"/>
              <a:t> I mentioned earlier, these family education events are flexible, as is the entire Raising A Reader program.  We realize that what works or is feasible for one site, may not be for another.  The point is that at some time, in some way, parents know about the program and are educated about some read aloud strategies.  How this happens is up to you.</a:t>
            </a:r>
            <a:endParaRPr lang="en-US" dirty="0" smtClean="0"/>
          </a:p>
          <a:p>
            <a:endParaRPr lang="en-US" dirty="0" smtClean="0"/>
          </a:p>
          <a:p>
            <a:pPr marL="171450" indent="-171450">
              <a:buFont typeface="Arial" panose="020B0604020202020204" pitchFamily="34" charset="0"/>
              <a:buChar char="•"/>
            </a:pPr>
            <a:r>
              <a:rPr lang="en-US" dirty="0" smtClean="0"/>
              <a:t>So, modify Training Requirements to fit your need and capacity</a:t>
            </a:r>
            <a:r>
              <a:rPr lang="en-US" baseline="0" dirty="0" smtClean="0"/>
              <a:t> - </a:t>
            </a:r>
            <a:r>
              <a:rPr lang="en-US" dirty="0" smtClean="0"/>
              <a:t>It </a:t>
            </a:r>
            <a:r>
              <a:rPr lang="en-US" dirty="0"/>
              <a:t>would be ideal for all affiliates to provide a group Parent Engagement Workshop. However, this might not be a feasible option for </a:t>
            </a:r>
            <a:r>
              <a:rPr lang="en-US" dirty="0" smtClean="0"/>
              <a:t>some, or all parents might not attend events that you plan. </a:t>
            </a:r>
            <a:r>
              <a:rPr lang="en-US" dirty="0"/>
              <a:t>If you find it very challenging to gather parents together for a large group training, there are other opportunities to provide families with useful information about reading </a:t>
            </a:r>
            <a:r>
              <a:rPr lang="en-US" dirty="0" smtClean="0"/>
              <a:t>together:</a:t>
            </a:r>
          </a:p>
          <a:p>
            <a:pPr marL="628650" lvl="1" indent="-171450">
              <a:buFont typeface="Arial" panose="020B0604020202020204" pitchFamily="34" charset="0"/>
              <a:buChar char="•"/>
            </a:pPr>
            <a:r>
              <a:rPr lang="en-US" dirty="0" smtClean="0"/>
              <a:t>Show </a:t>
            </a:r>
            <a:r>
              <a:rPr lang="en-US" dirty="0"/>
              <a:t>the parent DVD during drop off/pick up times or while parents may be waiting for parent-teacher conferences. </a:t>
            </a:r>
            <a:endParaRPr lang="en-US" dirty="0" smtClean="0"/>
          </a:p>
          <a:p>
            <a:pPr marL="628650" lvl="1" indent="-171450">
              <a:buFont typeface="Arial" panose="020B0604020202020204" pitchFamily="34" charset="0"/>
              <a:buChar char="•"/>
            </a:pPr>
            <a:r>
              <a:rPr lang="en-US" dirty="0" smtClean="0"/>
              <a:t>Discuss </a:t>
            </a:r>
            <a:r>
              <a:rPr lang="en-US" dirty="0"/>
              <a:t>the Raising A Reader program or useful reading tips with parents during quarterly </a:t>
            </a:r>
            <a:r>
              <a:rPr lang="en-US" dirty="0" smtClean="0"/>
              <a:t>conferences or other</a:t>
            </a:r>
            <a:r>
              <a:rPr lang="en-US" baseline="0" dirty="0" smtClean="0"/>
              <a:t> school events</a:t>
            </a:r>
            <a:r>
              <a:rPr lang="en-US" dirty="0" smtClean="0"/>
              <a:t>. </a:t>
            </a:r>
          </a:p>
          <a:p>
            <a:pPr marL="628650" lvl="1" indent="-171450">
              <a:buFont typeface="Arial" panose="020B0604020202020204" pitchFamily="34" charset="0"/>
              <a:buChar char="•"/>
            </a:pPr>
            <a:r>
              <a:rPr lang="en-US" i="1" dirty="0" smtClean="0"/>
              <a:t>Piggy-backing school events means holding the trainings in conjunction with back-to-school night or another event when parents are already at the school. </a:t>
            </a:r>
            <a:endParaRPr lang="en-US" i="0" dirty="0" smtClean="0"/>
          </a:p>
          <a:p>
            <a:pPr marL="628650" lvl="1" indent="-171450">
              <a:buFont typeface="Arial" panose="020B0604020202020204" pitchFamily="34" charset="0"/>
              <a:buChar char="•"/>
            </a:pPr>
            <a:r>
              <a:rPr lang="en-US" dirty="0" smtClean="0"/>
              <a:t>Example of Fashion show; holiday performance; fall festival, </a:t>
            </a:r>
            <a:r>
              <a:rPr lang="en-US" dirty="0" err="1" smtClean="0"/>
              <a:t>halloween</a:t>
            </a:r>
            <a:endParaRPr lang="en-US" dirty="0" smtClean="0"/>
          </a:p>
          <a:p>
            <a:pPr marL="171450" indent="-171450">
              <a:buFont typeface="Arial" panose="020B0604020202020204" pitchFamily="34" charset="0"/>
              <a:buChar char="•"/>
            </a:pPr>
            <a:r>
              <a:rPr lang="en-US" dirty="0" smtClean="0"/>
              <a:t>Does not need to be</a:t>
            </a:r>
            <a:r>
              <a:rPr lang="en-US" baseline="0" dirty="0" smtClean="0"/>
              <a:t> formal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33</a:t>
            </a:fld>
            <a:endParaRPr lang="en-US" dirty="0"/>
          </a:p>
        </p:txBody>
      </p:sp>
    </p:spTree>
    <p:extLst>
      <p:ext uri="{BB962C8B-B14F-4D97-AF65-F5344CB8AC3E}">
        <p14:creationId xmlns:p14="http://schemas.microsoft.com/office/powerpoint/2010/main" val="1176769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65887" eaLnBrk="0" fontAlgn="base" hangingPunct="0">
              <a:spcBef>
                <a:spcPct val="30000"/>
              </a:spcBef>
              <a:spcAft>
                <a:spcPct val="0"/>
              </a:spcAft>
              <a:buClr>
                <a:srgbClr val="000000"/>
              </a:buClr>
              <a:buSzPct val="100000"/>
              <a:buFont typeface="Arial" panose="020B0604020202020204" pitchFamily="34" charset="0"/>
              <a:buChar char="•"/>
              <a:defRPr/>
            </a:pPr>
            <a:r>
              <a:rPr lang="en-US" i="0" dirty="0" smtClean="0"/>
              <a:t>The last required component of RAR is connecting families to the library</a:t>
            </a:r>
          </a:p>
          <a:p>
            <a:pPr marL="171450" indent="-171450" defTabSz="465887" eaLnBrk="0" fontAlgn="base" hangingPunct="0">
              <a:spcBef>
                <a:spcPct val="30000"/>
              </a:spcBef>
              <a:spcAft>
                <a:spcPct val="0"/>
              </a:spcAft>
              <a:buClr>
                <a:srgbClr val="000000"/>
              </a:buClr>
              <a:buSzPct val="100000"/>
              <a:buFont typeface="Arial" panose="020B0604020202020204" pitchFamily="34" charset="0"/>
              <a:buChar char="•"/>
              <a:defRPr/>
            </a:pPr>
            <a:r>
              <a:rPr lang="en-US" i="0" dirty="0" smtClean="0"/>
              <a:t>Connecting</a:t>
            </a:r>
            <a:r>
              <a:rPr lang="en-US" i="0" baseline="0" dirty="0" smtClean="0"/>
              <a:t> families to the libraries helps families to continue the positive book sharing habits they have developed during the program.  Believe it or not, some families have never been introduced to the library and do not use it as a resource.  The purpose is to really introduce or re-introduce parents to the library, how to use it, and get them and the children excited to use it as a resource.</a:t>
            </a:r>
            <a:endParaRPr lang="en-US" i="0" baseline="0" dirty="0"/>
          </a:p>
          <a:p>
            <a:pPr marL="171450" indent="-171450" defTabSz="465887" eaLnBrk="0" fontAlgn="base" hangingPunct="0">
              <a:spcBef>
                <a:spcPct val="30000"/>
              </a:spcBef>
              <a:spcAft>
                <a:spcPct val="0"/>
              </a:spcAft>
              <a:buClr>
                <a:srgbClr val="000000"/>
              </a:buClr>
              <a:buSzPct val="100000"/>
              <a:buFont typeface="Arial" panose="020B0604020202020204" pitchFamily="34" charset="0"/>
              <a:buChar char="•"/>
              <a:defRPr/>
            </a:pPr>
            <a:r>
              <a:rPr lang="en-US" dirty="0" smtClean="0"/>
              <a:t>After </a:t>
            </a:r>
            <a:r>
              <a:rPr lang="en-US" dirty="0"/>
              <a:t>the RAR red book bag rotation has been established, children receive their very own blue book bag to help maintain the habit of reading aloud and visiting the library.  </a:t>
            </a:r>
            <a:endParaRPr lang="en-US" dirty="0" smtClean="0"/>
          </a:p>
          <a:p>
            <a:pPr marL="171450" indent="-171450" defTabSz="465887" eaLnBrk="0" fontAlgn="base" hangingPunct="0">
              <a:spcBef>
                <a:spcPct val="30000"/>
              </a:spcBef>
              <a:spcAft>
                <a:spcPct val="0"/>
              </a:spcAft>
              <a:buClr>
                <a:srgbClr val="000000"/>
              </a:buClr>
              <a:buSzPct val="100000"/>
              <a:buFont typeface="Arial" panose="020B0604020202020204" pitchFamily="34" charset="0"/>
              <a:buChar char="•"/>
              <a:defRPr/>
            </a:pPr>
            <a:r>
              <a:rPr lang="en-US" dirty="0" smtClean="0"/>
              <a:t>Each site will need to plan their Library connection event,</a:t>
            </a:r>
            <a:r>
              <a:rPr lang="en-US" baseline="0" dirty="0" smtClean="0"/>
              <a:t> but like other components of the program, this is flexible and is up to your site to decide what to do.  The next slide will cover some possible examples</a:t>
            </a:r>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34</a:t>
            </a:fld>
            <a:endParaRPr lang="en-US" dirty="0"/>
          </a:p>
        </p:txBody>
      </p:sp>
    </p:spTree>
    <p:extLst>
      <p:ext uri="{BB962C8B-B14F-4D97-AF65-F5344CB8AC3E}">
        <p14:creationId xmlns:p14="http://schemas.microsoft.com/office/powerpoint/2010/main" val="2473493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Some</a:t>
            </a:r>
            <a:r>
              <a:rPr lang="en-US" baseline="0" dirty="0" smtClean="0"/>
              <a:t> sites choose to celebrate the end of the program with a fun event for parent and kids.  This is the time when they might provide children with the blue book bags and connect them with the library.  Such as and end-of year event, pre-school graduation, etc.</a:t>
            </a:r>
          </a:p>
          <a:p>
            <a:pPr marL="171450" indent="-171450">
              <a:buFont typeface="Arial" panose="020B0604020202020204" pitchFamily="34" charset="0"/>
              <a:buChar char="•"/>
            </a:pPr>
            <a:r>
              <a:rPr lang="en-US" baseline="0" dirty="0" smtClean="0"/>
              <a:t>You can plan a field trip to the library for families or just children</a:t>
            </a:r>
          </a:p>
          <a:p>
            <a:pPr marL="171450" indent="-171450">
              <a:buFont typeface="Arial" panose="020B0604020202020204" pitchFamily="34" charset="0"/>
              <a:buChar char="•"/>
            </a:pPr>
            <a:r>
              <a:rPr lang="en-US" baseline="0" dirty="0" smtClean="0"/>
              <a:t>Invite the librarian to speak at a parent event, or to children at school</a:t>
            </a:r>
          </a:p>
          <a:p>
            <a:pPr marL="171450" indent="-171450">
              <a:buFont typeface="Arial" panose="020B0604020202020204" pitchFamily="34" charset="0"/>
              <a:buChar char="•"/>
            </a:pPr>
            <a:r>
              <a:rPr lang="en-US" baseline="0" dirty="0" smtClean="0"/>
              <a:t>Send home information about the library, i.e. library application, brochure, event schedule etc. with the blue book bags</a:t>
            </a:r>
            <a:endParaRPr lang="en-US" dirty="0"/>
          </a:p>
          <a:p>
            <a:endParaRPr lang="en-US" dirty="0"/>
          </a:p>
          <a:p>
            <a:r>
              <a:rPr lang="en-US" dirty="0" smtClean="0"/>
              <a:t>Best </a:t>
            </a:r>
            <a:r>
              <a:rPr lang="en-US" dirty="0"/>
              <a:t>distributed 4-8 months after RAR in full swing, and accompanied by an event or ceremony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35</a:t>
            </a:fld>
            <a:endParaRPr lang="en-US" dirty="0"/>
          </a:p>
        </p:txBody>
      </p:sp>
    </p:spTree>
    <p:extLst>
      <p:ext uri="{BB962C8B-B14F-4D97-AF65-F5344CB8AC3E}">
        <p14:creationId xmlns:p14="http://schemas.microsoft.com/office/powerpoint/2010/main" val="966115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last thing that implementation sites are responsible for is getting parents to complete an evaluation or survey after RAR has been implemented.  </a:t>
            </a:r>
          </a:p>
        </p:txBody>
      </p:sp>
      <p:sp>
        <p:nvSpPr>
          <p:cNvPr id="4" name="Slide Number Placeholder 3"/>
          <p:cNvSpPr>
            <a:spLocks noGrp="1"/>
          </p:cNvSpPr>
          <p:nvPr>
            <p:ph type="sldNum" sz="quarter" idx="10"/>
          </p:nvPr>
        </p:nvSpPr>
        <p:spPr/>
        <p:txBody>
          <a:bodyPr/>
          <a:lstStyle/>
          <a:p>
            <a:fld id="{AD3BC7F2-9146-495D-B7A5-9F146DFFA01E}"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a:t>
            </a:r>
            <a:r>
              <a:rPr lang="en-US" baseline="0" dirty="0" smtClean="0"/>
              <a:t> the evaluation is to help us know if the program is working, and if we are producing the changes in behavior and family literacy habits like we want to.  </a:t>
            </a:r>
            <a:endParaRPr lang="en-US" dirty="0" smtClean="0"/>
          </a:p>
          <a:p>
            <a:endParaRPr lang="en-US" dirty="0" smtClean="0"/>
          </a:p>
          <a:p>
            <a:r>
              <a:rPr lang="en-US" dirty="0" smtClean="0"/>
              <a:t>In </a:t>
            </a:r>
            <a:r>
              <a:rPr lang="en-US" dirty="0"/>
              <a:t>addition to seeing the growth and positive behavior change that has taken place in the families that your RAR program serves, conducting an evaluation is useful for:</a:t>
            </a:r>
          </a:p>
          <a:p>
            <a:r>
              <a:rPr lang="en-US" dirty="0"/>
              <a:t> </a:t>
            </a:r>
          </a:p>
          <a:p>
            <a:pPr marL="174708" indent="-174708">
              <a:buFont typeface="Arial" panose="020B0604020202020204" pitchFamily="34" charset="0"/>
              <a:buChar char="•"/>
            </a:pPr>
            <a:r>
              <a:rPr lang="en-US" dirty="0"/>
              <a:t>Understanding growth in book sharing and library visits </a:t>
            </a:r>
          </a:p>
          <a:p>
            <a:pPr marL="174708" indent="-174708">
              <a:buFont typeface="Arial" panose="020B0604020202020204" pitchFamily="34" charset="0"/>
              <a:buChar char="•"/>
            </a:pPr>
            <a:r>
              <a:rPr lang="en-US" dirty="0"/>
              <a:t>Verifying the effectiveness of the program (that you are actually doing what you think you are doing) </a:t>
            </a:r>
          </a:p>
          <a:p>
            <a:pPr marL="640594" lvl="1" indent="-174708">
              <a:buFont typeface="Arial" panose="020B0604020202020204" pitchFamily="34" charset="0"/>
              <a:buChar char="•"/>
            </a:pPr>
            <a:r>
              <a:rPr lang="en-US" dirty="0"/>
              <a:t>Demonstrating to funders that RAR is indeed helping your constituents on desired outcomes </a:t>
            </a:r>
          </a:p>
          <a:p>
            <a:pPr marL="174708" indent="-174708">
              <a:buFont typeface="Arial" panose="020B0604020202020204" pitchFamily="34" charset="0"/>
              <a:buChar char="•"/>
            </a:pPr>
            <a:r>
              <a:rPr lang="en-US" dirty="0"/>
              <a:t>Identifying strengths and challenges in program implementation </a:t>
            </a:r>
          </a:p>
          <a:p>
            <a:pPr marL="174708" indent="-174708">
              <a:buFont typeface="Arial" panose="020B0604020202020204" pitchFamily="34" charset="0"/>
              <a:buChar char="•"/>
            </a:pPr>
            <a:r>
              <a:rPr lang="en-US" dirty="0"/>
              <a:t>Discovering demographic characteristics of the families that show the most benefit from the program to inform targeted program expansion </a:t>
            </a:r>
          </a:p>
          <a:p>
            <a:pPr marL="174708" indent="-174708">
              <a:buFont typeface="Arial" panose="020B0604020202020204" pitchFamily="34" charset="0"/>
              <a:buChar char="•"/>
            </a:pPr>
            <a:r>
              <a:rPr lang="en-US" dirty="0"/>
              <a:t>Energizing and re-motivating your staff </a:t>
            </a:r>
          </a:p>
          <a:p>
            <a:pPr marL="174708" indent="-174708">
              <a:buFont typeface="Arial" panose="020B0604020202020204" pitchFamily="34" charset="0"/>
              <a:buChar char="•"/>
            </a:pPr>
            <a:r>
              <a:rPr lang="en-US" dirty="0"/>
              <a:t>Producing data that can be shared with stakeholders and funders such as school administration, district-level representatives, local PTA, etc. </a:t>
            </a:r>
          </a:p>
          <a:p>
            <a:pPr marL="174708" indent="-174708">
              <a:buFont typeface="Arial" panose="020B0604020202020204" pitchFamily="34" charset="0"/>
              <a:buChar char="•"/>
            </a:pPr>
            <a:r>
              <a:rPr lang="en-US" dirty="0"/>
              <a:t>Producing data that can be used for public relations and promoting services in the community. An affiliate should have a myriad of stories and hard data that tug at the “heart and the mind” of donors</a:t>
            </a:r>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37</a:t>
            </a:fld>
            <a:endParaRPr lang="en-US" dirty="0"/>
          </a:p>
        </p:txBody>
      </p:sp>
    </p:spTree>
    <p:extLst>
      <p:ext uri="{BB962C8B-B14F-4D97-AF65-F5344CB8AC3E}">
        <p14:creationId xmlns:p14="http://schemas.microsoft.com/office/powerpoint/2010/main" val="2351947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what the survey looks like.  It is a 15-question</a:t>
            </a:r>
            <a:r>
              <a:rPr lang="en-US" baseline="0" dirty="0" smtClean="0"/>
              <a:t> retrospective survey, which means it will ask parents to assess what their behaviors or habits were before and after the program, so we can make comparisons.</a:t>
            </a:r>
          </a:p>
          <a:p>
            <a:endParaRPr lang="en-US" baseline="0" dirty="0" smtClean="0"/>
          </a:p>
          <a:p>
            <a:pPr marL="171450" indent="-171450">
              <a:buFont typeface="Arial" panose="020B0604020202020204" pitchFamily="34" charset="0"/>
              <a:buChar char="•"/>
            </a:pPr>
            <a:r>
              <a:rPr lang="en-US" baseline="0" dirty="0" smtClean="0"/>
              <a:t>Please note that the survey I will provide you is different than what is in the Implementer Manual.  Please be sure to use this one.  I will provide to with an electronic PDF copy, and can provide hard copies if needed.</a:t>
            </a:r>
          </a:p>
          <a:p>
            <a:endParaRPr lang="en-US" baseline="0" dirty="0" smtClean="0"/>
          </a:p>
          <a:p>
            <a:pPr marL="171450" indent="-171450">
              <a:buFont typeface="Arial" panose="020B0604020202020204" pitchFamily="34" charset="0"/>
              <a:buChar char="•"/>
            </a:pPr>
            <a:r>
              <a:rPr lang="en-US" baseline="0" dirty="0" smtClean="0"/>
              <a:t>This should be completed at the end of the program, or at least 4 months after implementation begins.</a:t>
            </a:r>
            <a:endParaRPr lang="en-US" dirty="0" smtClean="0"/>
          </a:p>
          <a:p>
            <a:endParaRPr lang="en-US" dirty="0" smtClean="0"/>
          </a:p>
          <a:p>
            <a:pPr marL="171450" indent="-171450">
              <a:buFont typeface="Arial" panose="020B0604020202020204" pitchFamily="34" charset="0"/>
              <a:buChar char="•"/>
            </a:pPr>
            <a:r>
              <a:rPr lang="en-US" baseline="0" dirty="0" smtClean="0"/>
              <a:t>Your site is only responsible for distributing and collecting completed surveys from parents, United Way will analyze the data.</a:t>
            </a:r>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38</a:t>
            </a:fld>
            <a:endParaRPr lang="en-US" dirty="0"/>
          </a:p>
        </p:txBody>
      </p:sp>
    </p:spTree>
    <p:extLst>
      <p:ext uri="{BB962C8B-B14F-4D97-AF65-F5344CB8AC3E}">
        <p14:creationId xmlns:p14="http://schemas.microsoft.com/office/powerpoint/2010/main" val="123752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always easy to collect information from parents. Within the chosen site or classroom, the ideal is to survey all the parents and build in a process to ensure a return rate of 80-90%. Use these tips to get the highest rate of return possible:</a:t>
            </a:r>
          </a:p>
          <a:p>
            <a:endParaRPr lang="en-US" dirty="0"/>
          </a:p>
          <a:p>
            <a:pPr marL="174708" indent="-174708">
              <a:buFont typeface="Arial" panose="020B0604020202020204" pitchFamily="34" charset="0"/>
              <a:buChar char="•"/>
            </a:pPr>
            <a:r>
              <a:rPr lang="en-US" b="1" dirty="0"/>
              <a:t>Motivate children! </a:t>
            </a:r>
            <a:r>
              <a:rPr lang="en-US" dirty="0"/>
              <a:t/>
            </a:r>
            <a:br>
              <a:rPr lang="en-US" dirty="0"/>
            </a:br>
            <a:r>
              <a:rPr lang="en-US" dirty="0"/>
              <a:t>An excited child is key to collecting the pre- and post-surveys. If children are excited about it, they will excite their families. </a:t>
            </a:r>
          </a:p>
          <a:p>
            <a:pPr marL="174708" indent="-174708">
              <a:buFont typeface="Arial" panose="020B0604020202020204" pitchFamily="34" charset="0"/>
              <a:buChar char="•"/>
            </a:pPr>
            <a:r>
              <a:rPr lang="en-US" b="1" dirty="0"/>
              <a:t>Alert the parents to the survey process ahead of time</a:t>
            </a:r>
            <a:r>
              <a:rPr lang="en-US" dirty="0"/>
              <a:t>, </a:t>
            </a:r>
            <a:br>
              <a:rPr lang="en-US" dirty="0"/>
            </a:br>
            <a:r>
              <a:rPr lang="en-US" dirty="0"/>
              <a:t>and ask them to allow an extra five to seven minutes at the child pick-up or drop-off times to fill out the easy questionnaire and place it in a confidential envelope. </a:t>
            </a:r>
          </a:p>
          <a:p>
            <a:pPr marL="174708" indent="-174708">
              <a:buFont typeface="Arial" panose="020B0604020202020204" pitchFamily="34" charset="0"/>
              <a:buChar char="•"/>
            </a:pPr>
            <a:r>
              <a:rPr lang="en-US" b="1" dirty="0"/>
              <a:t>Ask your sites to assign one staff member to distribute surveys to parents </a:t>
            </a:r>
            <a:r>
              <a:rPr lang="en-US" dirty="0"/>
              <a:t>–</a:t>
            </a:r>
            <a:br>
              <a:rPr lang="en-US" dirty="0"/>
            </a:br>
            <a:r>
              <a:rPr lang="en-US" dirty="0"/>
              <a:t>personally handing the survey to each parent communicates that you value the data. With a high degree of presence at the entrance door, it is easy to catch just about everyone in a week’s time.</a:t>
            </a:r>
          </a:p>
          <a:p>
            <a:pPr marL="174708" indent="-174708">
              <a:buFont typeface="Arial" panose="020B0604020202020204" pitchFamily="34" charset="0"/>
              <a:buChar char="•"/>
            </a:pPr>
            <a:r>
              <a:rPr lang="en-US" b="1" dirty="0"/>
              <a:t>If you have mandatory parent meetings, set aside 10 minutes from that meeting for parents to complete the survey</a:t>
            </a:r>
            <a:r>
              <a:rPr lang="en-US" dirty="0"/>
              <a:t>. </a:t>
            </a:r>
            <a:br>
              <a:rPr lang="en-US" dirty="0"/>
            </a:br>
            <a:r>
              <a:rPr lang="en-US" dirty="0"/>
              <a:t>It is much easier to insure a high response rate if parents do not take the survey home.</a:t>
            </a:r>
          </a:p>
        </p:txBody>
      </p:sp>
      <p:sp>
        <p:nvSpPr>
          <p:cNvPr id="4" name="Slide Number Placeholder 3"/>
          <p:cNvSpPr>
            <a:spLocks noGrp="1"/>
          </p:cNvSpPr>
          <p:nvPr>
            <p:ph type="sldNum" sz="quarter" idx="10"/>
          </p:nvPr>
        </p:nvSpPr>
        <p:spPr/>
        <p:txBody>
          <a:bodyPr/>
          <a:lstStyle/>
          <a:p>
            <a:fld id="{AD3BC7F2-9146-495D-B7A5-9F146DFFA01E}" type="slidenum">
              <a:rPr lang="en-US" smtClean="0"/>
              <a:pPr/>
              <a:t>39</a:t>
            </a:fld>
            <a:endParaRPr lang="en-US" dirty="0"/>
          </a:p>
        </p:txBody>
      </p:sp>
    </p:spTree>
    <p:extLst>
      <p:ext uri="{BB962C8B-B14F-4D97-AF65-F5344CB8AC3E}">
        <p14:creationId xmlns:p14="http://schemas.microsoft.com/office/powerpoint/2010/main" val="2747024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D3BC7F2-9146-495D-B7A5-9F146DFFA01E}"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Link to video</a:t>
            </a:r>
          </a:p>
          <a:p>
            <a:endParaRPr lang="en-US" dirty="0" smtClean="0"/>
          </a:p>
          <a:p>
            <a:r>
              <a:rPr lang="en-US" dirty="0" smtClean="0"/>
              <a:t>Show</a:t>
            </a:r>
            <a:r>
              <a:rPr lang="en-US" baseline="0" dirty="0" smtClean="0"/>
              <a:t> RAR Bag and all components</a:t>
            </a:r>
          </a:p>
          <a:p>
            <a:pPr marL="171450" indent="-171450">
              <a:buFont typeface="Arial" panose="020B0604020202020204" pitchFamily="34" charset="0"/>
              <a:buChar char="•"/>
            </a:pPr>
            <a:r>
              <a:rPr lang="en-US" baseline="0" dirty="0" smtClean="0"/>
              <a:t>Red Bag – label with number</a:t>
            </a:r>
          </a:p>
          <a:p>
            <a:pPr marL="628650" lvl="1" indent="-171450">
              <a:buFont typeface="Arial" panose="020B0604020202020204" pitchFamily="34" charset="0"/>
              <a:buChar char="•"/>
            </a:pPr>
            <a:r>
              <a:rPr lang="en-US" baseline="0" dirty="0" smtClean="0"/>
              <a:t>4 books (English &amp; Bilingual) labeled with Book Bag number</a:t>
            </a:r>
          </a:p>
          <a:p>
            <a:pPr marL="628650" lvl="1" indent="-171450">
              <a:buFont typeface="Arial" panose="020B0604020202020204" pitchFamily="34" charset="0"/>
              <a:buChar char="•"/>
            </a:pPr>
            <a:r>
              <a:rPr lang="en-US" baseline="0" dirty="0" smtClean="0"/>
              <a:t>1 Parent Education DVD labeled with Book Bag number</a:t>
            </a:r>
          </a:p>
          <a:p>
            <a:pPr marL="628650" lvl="1" indent="-171450">
              <a:buFont typeface="Arial" panose="020B0604020202020204" pitchFamily="34" charset="0"/>
              <a:buChar char="•"/>
            </a:pPr>
            <a:r>
              <a:rPr lang="en-US" baseline="0" dirty="0" smtClean="0"/>
              <a:t>1 Bag tag – Hooked on book bag handle and labeled with book names (optional)</a:t>
            </a:r>
          </a:p>
          <a:p>
            <a:pPr marL="171450" indent="-171450">
              <a:buFont typeface="Arial" panose="020B0604020202020204" pitchFamily="34" charset="0"/>
              <a:buChar char="•"/>
            </a:pPr>
            <a:r>
              <a:rPr lang="en-US" baseline="0" dirty="0" smtClean="0"/>
              <a:t>Pocket Charts</a:t>
            </a:r>
          </a:p>
          <a:p>
            <a:pPr marL="171450" indent="-171450">
              <a:buFont typeface="Arial" panose="020B0604020202020204" pitchFamily="34" charset="0"/>
              <a:buChar char="•"/>
            </a:pPr>
            <a:r>
              <a:rPr lang="en-US" baseline="0" dirty="0" smtClean="0"/>
              <a:t>Blue Bags – Keep until Library Connection Event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Materials will be shipped directly to site and labeled with teacher and class name </a:t>
            </a:r>
          </a:p>
          <a:p>
            <a:pPr marL="0" indent="0">
              <a:buFont typeface="Arial" panose="020B0604020202020204" pitchFamily="34" charset="0"/>
              <a:buNone/>
            </a:pPr>
            <a:r>
              <a:rPr lang="en-US" baseline="0" dirty="0" smtClean="0"/>
              <a:t>Plan 30 minutes for assembly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42</a:t>
            </a:fld>
            <a:endParaRPr lang="en-US"/>
          </a:p>
        </p:txBody>
      </p:sp>
    </p:spTree>
    <p:extLst>
      <p:ext uri="{BB962C8B-B14F-4D97-AF65-F5344CB8AC3E}">
        <p14:creationId xmlns:p14="http://schemas.microsoft.com/office/powerpoint/2010/main" val="71852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briefly share</a:t>
            </a:r>
            <a:r>
              <a:rPr lang="en-US" baseline="0" dirty="0" smtClean="0"/>
              <a:t> why United Way has chosen to implement the RAR program.  </a:t>
            </a:r>
            <a:r>
              <a:rPr lang="en-US" dirty="0" smtClean="0"/>
              <a:t>RAR began with United Way’s goals to</a:t>
            </a:r>
            <a:r>
              <a:rPr lang="en-US" baseline="0" dirty="0" smtClean="0"/>
              <a:t> improve grade-level reading, which we know is connected to high school graduation rates and future life success among youth.  Third grade reading proficiency in the Coachella Valley falls below average compared to many other communities and states; as you can see only 17% of students in Coachella Valley Unified read on grade-level by third grade.  These children are at risk of not graduating high school, and the risk is even greater for children that live in poverty.  </a:t>
            </a:r>
          </a:p>
          <a:p>
            <a:endParaRPr lang="en-US" baseline="0" dirty="0" smtClean="0"/>
          </a:p>
          <a:p>
            <a:r>
              <a:rPr lang="en-US" baseline="0" dirty="0" smtClean="0"/>
              <a:t>From our local needs assessment, we also discovered what some of the greatest barriers in the Coachella Valley were that impacted early literacy success, and kept students from succeeding in school.  We found out that 60% of low-income families lack access to print material and books in the home, parents were not engaged or educated in child literacy, and bilingual or Spanish-speaking families were at greatest risk.</a:t>
            </a:r>
          </a:p>
          <a:p>
            <a:endParaRPr lang="en-US" baseline="0" dirty="0" smtClean="0"/>
          </a:p>
          <a:p>
            <a:r>
              <a:rPr lang="en-US" baseline="0" dirty="0" smtClean="0"/>
              <a:t>Thankfully, reading problems at 3</a:t>
            </a:r>
            <a:r>
              <a:rPr lang="en-US" baseline="30000" dirty="0" smtClean="0"/>
              <a:t>rd</a:t>
            </a:r>
            <a:r>
              <a:rPr lang="en-US" baseline="0" dirty="0" smtClean="0"/>
              <a:t> grade are preventable if young children are provided with effective early literacy experiences and interventions.  So United Way searched for an evidence-based program that addressed our key barriers.</a:t>
            </a:r>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4</a:t>
            </a:fld>
            <a:endParaRPr lang="en-US"/>
          </a:p>
        </p:txBody>
      </p:sp>
    </p:spTree>
    <p:extLst>
      <p:ext uri="{BB962C8B-B14F-4D97-AF65-F5344CB8AC3E}">
        <p14:creationId xmlns:p14="http://schemas.microsoft.com/office/powerpoint/2010/main" val="1207679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Link to video</a:t>
            </a:r>
          </a:p>
          <a:p>
            <a:endParaRPr lang="en-US" dirty="0" smtClean="0"/>
          </a:p>
          <a:p>
            <a:r>
              <a:rPr lang="en-US" dirty="0" smtClean="0"/>
              <a:t>Show</a:t>
            </a:r>
            <a:r>
              <a:rPr lang="en-US" baseline="0" dirty="0" smtClean="0"/>
              <a:t> RAR Bag and all components</a:t>
            </a:r>
          </a:p>
          <a:p>
            <a:pPr marL="171450" indent="-171450">
              <a:buFont typeface="Arial" panose="020B0604020202020204" pitchFamily="34" charset="0"/>
              <a:buChar char="•"/>
            </a:pPr>
            <a:r>
              <a:rPr lang="en-US" baseline="0" dirty="0" smtClean="0"/>
              <a:t>Red Bag – label with number</a:t>
            </a:r>
          </a:p>
          <a:p>
            <a:pPr marL="628650" lvl="1" indent="-171450">
              <a:buFont typeface="Arial" panose="020B0604020202020204" pitchFamily="34" charset="0"/>
              <a:buChar char="•"/>
            </a:pPr>
            <a:r>
              <a:rPr lang="en-US" baseline="0" dirty="0" smtClean="0"/>
              <a:t>4 books (English &amp; Bilingual) labeled with Book Bag number</a:t>
            </a:r>
          </a:p>
          <a:p>
            <a:pPr marL="628650" lvl="1" indent="-171450">
              <a:buFont typeface="Arial" panose="020B0604020202020204" pitchFamily="34" charset="0"/>
              <a:buChar char="•"/>
            </a:pPr>
            <a:r>
              <a:rPr lang="en-US" baseline="0" dirty="0" smtClean="0"/>
              <a:t>1 Parent Education DVD labeled with Book Bag number</a:t>
            </a:r>
          </a:p>
          <a:p>
            <a:pPr marL="628650" lvl="1" indent="-171450">
              <a:buFont typeface="Arial" panose="020B0604020202020204" pitchFamily="34" charset="0"/>
              <a:buChar char="•"/>
            </a:pPr>
            <a:r>
              <a:rPr lang="en-US" baseline="0" dirty="0" smtClean="0"/>
              <a:t>1 Bag tag – Hooked on book bag handle and labeled with book names (optional)</a:t>
            </a:r>
          </a:p>
          <a:p>
            <a:pPr marL="171450" indent="-171450">
              <a:buFont typeface="Arial" panose="020B0604020202020204" pitchFamily="34" charset="0"/>
              <a:buChar char="•"/>
            </a:pPr>
            <a:r>
              <a:rPr lang="en-US" baseline="0" dirty="0" smtClean="0"/>
              <a:t>Pocket Charts</a:t>
            </a:r>
          </a:p>
          <a:p>
            <a:pPr marL="171450" indent="-171450">
              <a:buFont typeface="Arial" panose="020B0604020202020204" pitchFamily="34" charset="0"/>
              <a:buChar char="•"/>
            </a:pPr>
            <a:r>
              <a:rPr lang="en-US" baseline="0" dirty="0" smtClean="0"/>
              <a:t>Blue Bags – Keep until Library Connection Event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Materials will be shipped directly to site and labeled with teacher and class name </a:t>
            </a:r>
          </a:p>
          <a:p>
            <a:pPr marL="0" indent="0">
              <a:buFont typeface="Arial" panose="020B0604020202020204" pitchFamily="34" charset="0"/>
              <a:buNone/>
            </a:pPr>
            <a:r>
              <a:rPr lang="en-US" baseline="0" dirty="0" smtClean="0"/>
              <a:t>Plan 30 minutes for assembly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43</a:t>
            </a:fld>
            <a:endParaRPr lang="en-US"/>
          </a:p>
        </p:txBody>
      </p:sp>
    </p:spTree>
    <p:extLst>
      <p:ext uri="{BB962C8B-B14F-4D97-AF65-F5344CB8AC3E}">
        <p14:creationId xmlns:p14="http://schemas.microsoft.com/office/powerpoint/2010/main" val="718527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D3BC7F2-9146-495D-B7A5-9F146DFFA01E}"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depicts</a:t>
            </a:r>
            <a:r>
              <a:rPr lang="en-US" baseline="0" dirty="0" smtClean="0"/>
              <a:t> the current state of 3</a:t>
            </a:r>
            <a:r>
              <a:rPr lang="en-US" baseline="30000" dirty="0" smtClean="0"/>
              <a:t>rd</a:t>
            </a:r>
            <a:r>
              <a:rPr lang="en-US" baseline="0" dirty="0" smtClean="0"/>
              <a:t> grade reading proficiency in the Coachella Valley.  The orange line represents 3</a:t>
            </a:r>
            <a:r>
              <a:rPr lang="en-US" baseline="30000" dirty="0" smtClean="0"/>
              <a:t>rd</a:t>
            </a:r>
            <a:r>
              <a:rPr lang="en-US" baseline="0" dirty="0" smtClean="0"/>
              <a:t> grade reading proficiency across CV, and the blue line represents the CA.  It is important to note though, that reading proficiency across the three school districts is very different, with 17, 45, and 36 percent respectively for CVUSD, DSUSD, and PSUSD.</a:t>
            </a:r>
          </a:p>
          <a:p>
            <a:pPr marL="171159" indent="-171159">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24C95C-792B-4948-8BE1-5A4DDC67E3E3}" type="slidenum">
              <a:rPr lang="en-US" smtClean="0"/>
              <a:t>5</a:t>
            </a:fld>
            <a:endParaRPr lang="en-US"/>
          </a:p>
        </p:txBody>
      </p:sp>
    </p:spTree>
    <p:extLst>
      <p:ext uri="{BB962C8B-B14F-4D97-AF65-F5344CB8AC3E}">
        <p14:creationId xmlns:p14="http://schemas.microsoft.com/office/powerpoint/2010/main" val="391919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We felt that the Raising A Reader program addressed the key barriers impacted early literacy success in our community.   Raising A Reader is based on three program components, which include educating parents about the importance of child literacy and how to read with their children to develop family book sharing routines, providing a weekly rotation of books to so children have books at home and can practice the habit of sharing books and reading, and connecting families to library resources so they can maintain and continue the habit of borrowing and sharing books even after the program as ended.</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These are the three components that your site will be expected to implement.</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Show red book bag with books.  Show Blue book bag.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We will go into more detail about each of the components shortly.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smtClean="0"/>
              <a:t>LINK TO RAR MARYLAND VIDEO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defTabSz="931774">
              <a:defRPr/>
            </a:pPr>
            <a:endParaRPr lang="en-US" baseline="0"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6</a:t>
            </a:fld>
            <a:endParaRPr lang="en-US" dirty="0"/>
          </a:p>
        </p:txBody>
      </p:sp>
    </p:spTree>
    <p:extLst>
      <p:ext uri="{BB962C8B-B14F-4D97-AF65-F5344CB8AC3E}">
        <p14:creationId xmlns:p14="http://schemas.microsoft.com/office/powerpoint/2010/main" val="206877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Raising A Reader program is evidence-based and has been independently evaluated to prove its effectiveness.  RAR is a nationwide program, that has served over 1.6 million children in 34 states and over 2900 implementation sites.  You are now an implementation site of the national RAR program.</a:t>
            </a:r>
            <a:endParaRPr lang="en-US" baseline="0"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8</a:t>
            </a:fld>
            <a:endParaRPr lang="en-US" dirty="0"/>
          </a:p>
        </p:txBody>
      </p:sp>
    </p:spTree>
    <p:extLst>
      <p:ext uri="{BB962C8B-B14F-4D97-AF65-F5344CB8AC3E}">
        <p14:creationId xmlns:p14="http://schemas.microsoft.com/office/powerpoint/2010/main" val="215421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a:t>
            </a:r>
            <a:r>
              <a:rPr lang="en-US" baseline="0" dirty="0" smtClean="0"/>
              <a:t> Way has been implementing the Raising A Reader Program since 2016.  Since then, the number of children we serve has increased from only 125 children and families in 2016 to nearly 2000 children and families in 2018.</a:t>
            </a:r>
          </a:p>
          <a:p>
            <a:endParaRPr lang="en-US" baseline="0" dirty="0" smtClean="0"/>
          </a:p>
          <a:p>
            <a:r>
              <a:rPr lang="en-US" b="1" baseline="0" dirty="0" smtClean="0">
                <a:solidFill>
                  <a:schemeClr val="accent1"/>
                </a:solidFill>
              </a:rPr>
              <a:t>SHOW UW VIDEO</a:t>
            </a:r>
          </a:p>
          <a:p>
            <a:endParaRPr lang="en-US" b="1" baseline="0" dirty="0" smtClean="0">
              <a:solidFill>
                <a:schemeClr val="accent1"/>
              </a:solidFill>
            </a:endParaRPr>
          </a:p>
          <a:p>
            <a:endParaRPr lang="en-US" b="1" dirty="0">
              <a:solidFill>
                <a:schemeClr val="accent1"/>
              </a:solidFill>
            </a:endParaRPr>
          </a:p>
        </p:txBody>
      </p:sp>
      <p:sp>
        <p:nvSpPr>
          <p:cNvPr id="4" name="Slide Number Placeholder 3"/>
          <p:cNvSpPr>
            <a:spLocks noGrp="1"/>
          </p:cNvSpPr>
          <p:nvPr>
            <p:ph type="sldNum" sz="quarter" idx="10"/>
          </p:nvPr>
        </p:nvSpPr>
        <p:spPr/>
        <p:txBody>
          <a:bodyPr/>
          <a:lstStyle/>
          <a:p>
            <a:fld id="{5AF3E00C-1DAE-4A3E-85AC-A1528915E1E0}" type="slidenum">
              <a:rPr lang="en-US" smtClean="0"/>
              <a:t>9</a:t>
            </a:fld>
            <a:endParaRPr lang="en-US"/>
          </a:p>
        </p:txBody>
      </p:sp>
    </p:spTree>
    <p:extLst>
      <p:ext uri="{BB962C8B-B14F-4D97-AF65-F5344CB8AC3E}">
        <p14:creationId xmlns:p14="http://schemas.microsoft.com/office/powerpoint/2010/main" val="275265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3E00C-1DAE-4A3E-85AC-A1528915E1E0}" type="slidenum">
              <a:rPr lang="en-US" smtClean="0"/>
              <a:t>11</a:t>
            </a:fld>
            <a:endParaRPr lang="en-US"/>
          </a:p>
        </p:txBody>
      </p:sp>
    </p:spTree>
    <p:extLst>
      <p:ext uri="{BB962C8B-B14F-4D97-AF65-F5344CB8AC3E}">
        <p14:creationId xmlns:p14="http://schemas.microsoft.com/office/powerpoint/2010/main" val="38553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Content Placeholder 3" descr="RAR_horizon_10x7.5_Cover2.jpg"/>
          <p:cNvPicPr>
            <a:picLocks noChangeAspect="1"/>
          </p:cNvPicPr>
          <p:nvPr/>
        </p:nvPicPr>
        <p:blipFill>
          <a:blip r:embed="rId2"/>
          <a:srcRect l="-18187" r="-18187"/>
          <a:stretch>
            <a:fillRect/>
          </a:stretch>
        </p:blipFill>
        <p:spPr>
          <a:xfrm>
            <a:off x="-1663020" y="0"/>
            <a:ext cx="12470039" cy="6858000"/>
          </a:xfrm>
          <a:prstGeom prst="rect">
            <a:avLst/>
          </a:prstGeom>
        </p:spPr>
      </p:pic>
      <p:sp>
        <p:nvSpPr>
          <p:cNvPr id="2" name="Title 1"/>
          <p:cNvSpPr>
            <a:spLocks noGrp="1"/>
          </p:cNvSpPr>
          <p:nvPr>
            <p:ph type="ctrTitle"/>
          </p:nvPr>
        </p:nvSpPr>
        <p:spPr>
          <a:xfrm>
            <a:off x="441960" y="5324585"/>
            <a:ext cx="6039863" cy="670510"/>
          </a:xfrm>
        </p:spPr>
        <p:txBody>
          <a:bodyPr anchor="b">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1960" y="5961479"/>
            <a:ext cx="6039863" cy="694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77126650"/>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picture below">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67158"/>
            <a:ext cx="8085504" cy="635243"/>
          </a:xfrm>
        </p:spPr>
        <p:txBody>
          <a:bodyPr anchor="b" anchorCtr="0"/>
          <a:lstStyle/>
          <a:p>
            <a:r>
              <a:rPr lang="en-US" smtClean="0"/>
              <a:t>Click to edit Master title style</a:t>
            </a:r>
            <a:endParaRPr lang="en-US" dirty="0"/>
          </a:p>
        </p:txBody>
      </p:sp>
      <p:sp>
        <p:nvSpPr>
          <p:cNvPr id="7" name="Date Placeholder 3"/>
          <p:cNvSpPr txBox="1">
            <a:spLocks/>
          </p:cNvSpPr>
          <p:nvPr/>
        </p:nvSpPr>
        <p:spPr>
          <a:xfrm>
            <a:off x="1258766" y="6445501"/>
            <a:ext cx="113274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D68BE4-3578-48E6-99AA-A258A7070CD7}" type="datetime1">
              <a:rPr lang="en-US" smtClean="0"/>
              <a:pPr/>
              <a:t>10/4/2018</a:t>
            </a:fld>
            <a:endParaRPr lang="en-US" dirty="0"/>
          </a:p>
        </p:txBody>
      </p:sp>
      <p:sp>
        <p:nvSpPr>
          <p:cNvPr id="10" name="Picture Placeholder 9"/>
          <p:cNvSpPr>
            <a:spLocks noGrp="1"/>
          </p:cNvSpPr>
          <p:nvPr>
            <p:ph type="pic" sz="quarter" idx="13"/>
          </p:nvPr>
        </p:nvSpPr>
        <p:spPr>
          <a:xfrm>
            <a:off x="533400" y="1125538"/>
            <a:ext cx="7981950" cy="4625975"/>
          </a:xfrm>
        </p:spPr>
        <p:txBody>
          <a:bodyPr/>
          <a:lstStyle>
            <a:lvl1pPr marL="0" indent="0">
              <a:buNone/>
              <a:defRPr/>
            </a:lvl1pPr>
          </a:lstStyle>
          <a:p>
            <a:r>
              <a:rPr lang="en-US" smtClean="0"/>
              <a:t>Click icon to add picture</a:t>
            </a:r>
            <a:endParaRPr lang="en-US" dirty="0"/>
          </a:p>
        </p:txBody>
      </p:sp>
      <p:sp>
        <p:nvSpPr>
          <p:cNvPr id="11" name="Rectangle 10"/>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6237144-E39C-48EB-AC23-F283E3CD528F}" type="slidenum">
              <a:rPr lang="en-US" smtClean="0"/>
              <a:t>‹#›</a:t>
            </a:fld>
            <a:endParaRPr lang="en-US"/>
          </a:p>
        </p:txBody>
      </p:sp>
    </p:spTree>
    <p:extLst>
      <p:ext uri="{BB962C8B-B14F-4D97-AF65-F5344CB8AC3E}">
        <p14:creationId xmlns:p14="http://schemas.microsoft.com/office/powerpoint/2010/main" val="30924499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35177"/>
            <a:ext cx="8085504" cy="668955"/>
          </a:xfrm>
        </p:spPr>
        <p:txBody>
          <a:bodyPr anchor="b" anchorCtr="0">
            <a:norm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6"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6237144-E39C-48EB-AC23-F283E3CD528F}" type="slidenum">
              <a:rPr lang="en-US" smtClean="0"/>
              <a:t>‹#›</a:t>
            </a:fld>
            <a:endParaRPr lang="en-US"/>
          </a:p>
        </p:txBody>
      </p:sp>
      <p:sp>
        <p:nvSpPr>
          <p:cNvPr id="7" name="Rectangle 6"/>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5"/>
          <p:cNvSpPr>
            <a:spLocks noGrp="1"/>
          </p:cNvSpPr>
          <p:nvPr>
            <p:ph sz="quarter" idx="13"/>
          </p:nvPr>
        </p:nvSpPr>
        <p:spPr>
          <a:xfrm>
            <a:off x="429845" y="1041375"/>
            <a:ext cx="8085505" cy="451365"/>
          </a:xfrm>
        </p:spPr>
        <p:txBody>
          <a:bodyPr>
            <a:normAutofit/>
          </a:bodyPr>
          <a:lstStyle>
            <a:lvl1pPr marL="0" indent="0">
              <a:buNone/>
              <a:defRPr sz="22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051496379"/>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15:guide id="1" orient="horz" pos="2160">
          <p15:clr>
            <a:srgbClr val="FBAE40"/>
          </p15:clr>
        </p15:guide>
        <p15:guide id="2" orient="horz" pos="1128">
          <p15:clr>
            <a:srgbClr val="FBAE40"/>
          </p15:clr>
        </p15:guide>
        <p15:guide id="3" orient="horz" pos="42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and two content columns">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78775"/>
            <a:ext cx="8085504" cy="627428"/>
          </a:xfrm>
        </p:spPr>
        <p:txBody>
          <a:bodyPr anchor="b" anchorCtr="0"/>
          <a:lstStyle/>
          <a:p>
            <a:r>
              <a:rPr lang="en-US" smtClean="0"/>
              <a:t>Click to edit Master title style</a:t>
            </a:r>
            <a:endParaRPr lang="en-US" dirty="0"/>
          </a:p>
        </p:txBody>
      </p:sp>
      <p:sp>
        <p:nvSpPr>
          <p:cNvPr id="3" name="Content Placeholder 2"/>
          <p:cNvSpPr>
            <a:spLocks noGrp="1"/>
          </p:cNvSpPr>
          <p:nvPr>
            <p:ph sz="half" idx="1"/>
          </p:nvPr>
        </p:nvSpPr>
        <p:spPr>
          <a:xfrm>
            <a:off x="409333" y="1494261"/>
            <a:ext cx="3886200" cy="4351338"/>
          </a:xfrm>
        </p:spPr>
        <p:txBody>
          <a:bodyPr/>
          <a:lstStyle>
            <a:lvl1pPr>
              <a:defRPr>
                <a:solidFill>
                  <a:schemeClr val="tx1"/>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13520" y="1494261"/>
            <a:ext cx="3886200" cy="4351338"/>
          </a:xfrm>
        </p:spPr>
        <p:txBody>
          <a:bodyPr/>
          <a:lstStyle>
            <a:lvl1pPr>
              <a:defRPr>
                <a:solidFill>
                  <a:schemeClr val="tx1"/>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10"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6237144-E39C-48EB-AC23-F283E3CD528F}" type="slidenum">
              <a:rPr lang="en-US" smtClean="0"/>
              <a:t>‹#›</a:t>
            </a:fld>
            <a:endParaRPr lang="en-US"/>
          </a:p>
        </p:txBody>
      </p:sp>
      <p:sp>
        <p:nvSpPr>
          <p:cNvPr id="11" name="Rectangle 10"/>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668522"/>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15:guide id="1" orient="horz" pos="11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two content columns">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78775"/>
            <a:ext cx="8085504" cy="627428"/>
          </a:xfrm>
        </p:spPr>
        <p:txBody>
          <a:bodyPr anchor="b" anchorCtr="0"/>
          <a:lstStyle/>
          <a:p>
            <a:r>
              <a:rPr lang="en-US" smtClean="0"/>
              <a:t>Click to edit Master title style</a:t>
            </a:r>
            <a:endParaRPr lang="en-US" dirty="0"/>
          </a:p>
        </p:txBody>
      </p:sp>
      <p:sp>
        <p:nvSpPr>
          <p:cNvPr id="3" name="Content Placeholder 2"/>
          <p:cNvSpPr>
            <a:spLocks noGrp="1"/>
          </p:cNvSpPr>
          <p:nvPr>
            <p:ph sz="half" idx="1"/>
          </p:nvPr>
        </p:nvSpPr>
        <p:spPr>
          <a:xfrm>
            <a:off x="431805" y="1548049"/>
            <a:ext cx="2563368" cy="4351338"/>
          </a:xfrm>
        </p:spPr>
        <p:txBody>
          <a:bodyPr>
            <a:normAutofit/>
          </a:bodyPr>
          <a:lstStyle>
            <a:lvl1pPr>
              <a:defRPr sz="1800">
                <a:solidFill>
                  <a:schemeClr val="tx1"/>
                </a:solidFill>
              </a:defRPr>
            </a:lvl1pPr>
            <a:lvl2pPr>
              <a:defRPr sz="1600">
                <a:solidFill>
                  <a:schemeClr val="tx1"/>
                </a:solidFill>
              </a:defRPr>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51982" y="1548049"/>
            <a:ext cx="2547737" cy="4351338"/>
          </a:xfrm>
        </p:spPr>
        <p:txBody>
          <a:bodyPr>
            <a:normAutofit/>
          </a:bodyPr>
          <a:lstStyle>
            <a:lvl1pPr>
              <a:defRPr sz="1800">
                <a:solidFill>
                  <a:schemeClr val="tx1"/>
                </a:solidFill>
              </a:defRPr>
            </a:lvl1pPr>
            <a:lvl2pPr>
              <a:defRPr sz="1600">
                <a:solidFill>
                  <a:schemeClr val="tx1"/>
                </a:solidFill>
              </a:defRPr>
            </a:lvl2pPr>
          </a:lstStyle>
          <a:p>
            <a:pPr lvl="0"/>
            <a:r>
              <a:rPr lang="en-US" smtClean="0"/>
              <a:t>Click to edit Master text styles</a:t>
            </a:r>
          </a:p>
          <a:p>
            <a:pPr lvl="1"/>
            <a:r>
              <a:rPr lang="en-US" smtClean="0"/>
              <a:t>Second level</a:t>
            </a:r>
          </a:p>
        </p:txBody>
      </p:sp>
      <p:sp>
        <p:nvSpPr>
          <p:cNvPr id="9"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10"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6237144-E39C-48EB-AC23-F283E3CD528F}" type="slidenum">
              <a:rPr lang="en-US" smtClean="0"/>
              <a:t>‹#›</a:t>
            </a:fld>
            <a:endParaRPr lang="en-US"/>
          </a:p>
        </p:txBody>
      </p:sp>
      <p:sp>
        <p:nvSpPr>
          <p:cNvPr id="11" name="Rectangle 10"/>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sz="quarter" idx="13"/>
          </p:nvPr>
        </p:nvSpPr>
        <p:spPr>
          <a:xfrm>
            <a:off x="3191893" y="1547626"/>
            <a:ext cx="2563368" cy="4351761"/>
          </a:xfrm>
        </p:spPr>
        <p:txBody>
          <a:bodyPr>
            <a:normAutofit/>
          </a:bodyPr>
          <a:lstStyle>
            <a:lvl1pPr>
              <a:defRPr sz="1800">
                <a:solidFill>
                  <a:schemeClr val="tx1"/>
                </a:solidFill>
              </a:defRPr>
            </a:lvl1pPr>
            <a:lvl2pPr>
              <a:defRPr sz="16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9346824"/>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15:guide id="1" orient="horz" pos="11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hasCustomPrompt="1"/>
          </p:nvPr>
        </p:nvSpPr>
        <p:spPr>
          <a:xfrm>
            <a:off x="441960" y="945662"/>
            <a:ext cx="8074581" cy="4697046"/>
          </a:xfrm>
        </p:spPr>
        <p:txBody>
          <a:bodyPr anchor="t" anchorCtr="0"/>
          <a:lstStyle>
            <a:lvl1pPr>
              <a:defRPr b="0" i="1"/>
            </a:lvl1pPr>
          </a:lstStyle>
          <a:p>
            <a:r>
              <a:rPr lang="en-US" dirty="0"/>
              <a:t>“Click to insert quote”</a:t>
            </a:r>
          </a:p>
        </p:txBody>
      </p:sp>
      <p:sp>
        <p:nvSpPr>
          <p:cNvPr id="9" name="Slide Number Placeholder 8"/>
          <p:cNvSpPr>
            <a:spLocks noGrp="1"/>
          </p:cNvSpPr>
          <p:nvPr>
            <p:ph type="sldNum" sz="quarter" idx="12"/>
          </p:nvPr>
        </p:nvSpPr>
        <p:spPr/>
        <p:txBody>
          <a:bodyPr/>
          <a:lstStyle/>
          <a:p>
            <a:fld id="{16237144-E39C-48EB-AC23-F283E3CD528F}" type="slidenum">
              <a:rPr lang="en-US" smtClean="0"/>
              <a:t>‹#›</a:t>
            </a:fld>
            <a:endParaRPr lang="en-US"/>
          </a:p>
        </p:txBody>
      </p:sp>
      <p:sp>
        <p:nvSpPr>
          <p:cNvPr id="11" name="Date Placeholder 3"/>
          <p:cNvSpPr txBox="1">
            <a:spLocks/>
          </p:cNvSpPr>
          <p:nvPr/>
        </p:nvSpPr>
        <p:spPr>
          <a:xfrm>
            <a:off x="1258766" y="6445501"/>
            <a:ext cx="113274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D68BE4-3578-48E6-99AA-A258A7070CD7}" type="datetime1">
              <a:rPr lang="en-US" smtClean="0"/>
              <a:pPr/>
              <a:t>10/4/2018</a:t>
            </a:fld>
            <a:endParaRPr lang="en-US" dirty="0"/>
          </a:p>
        </p:txBody>
      </p:sp>
      <p:sp>
        <p:nvSpPr>
          <p:cNvPr id="12"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13" name="Rectangle 12"/>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082598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6" name="Date Placeholder 3"/>
          <p:cNvSpPr txBox="1">
            <a:spLocks/>
          </p:cNvSpPr>
          <p:nvPr/>
        </p:nvSpPr>
        <p:spPr>
          <a:xfrm>
            <a:off x="1258766" y="6445501"/>
            <a:ext cx="113274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D68BE4-3578-48E6-99AA-A258A7070CD7}" type="datetime1">
              <a:rPr lang="en-US" smtClean="0"/>
              <a:pPr/>
              <a:t>10/4/2018</a:t>
            </a:fld>
            <a:endParaRPr lang="en-US" dirty="0"/>
          </a:p>
        </p:txBody>
      </p:sp>
      <p:sp>
        <p:nvSpPr>
          <p:cNvPr id="7"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8" name="Rectangle 7"/>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843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1">
    <p:spTree>
      <p:nvGrpSpPr>
        <p:cNvPr id="1" name=""/>
        <p:cNvGrpSpPr/>
        <p:nvPr/>
      </p:nvGrpSpPr>
      <p:grpSpPr>
        <a:xfrm>
          <a:off x="0" y="0"/>
          <a:ext cx="0" cy="0"/>
          <a:chOff x="0" y="0"/>
          <a:chExt cx="0" cy="0"/>
        </a:xfrm>
      </p:grpSpPr>
      <p:pic>
        <p:nvPicPr>
          <p:cNvPr id="14" name="Picture 13" descr="RAR_horizon_10x7.5_Close_Red_Natl_Office.jpg"/>
          <p:cNvPicPr>
            <a:picLocks noChangeAspect="1"/>
          </p:cNvPicPr>
          <p:nvPr/>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p:nvPr>
        </p:nvSpPr>
        <p:spPr>
          <a:xfrm>
            <a:off x="0" y="992051"/>
            <a:ext cx="9144000" cy="512662"/>
          </a:xfrm>
        </p:spPr>
        <p:txBody>
          <a:bodyP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Text Placeholder 9"/>
          <p:cNvSpPr>
            <a:spLocks noGrp="1"/>
          </p:cNvSpPr>
          <p:nvPr>
            <p:ph type="body" sz="quarter" idx="11"/>
          </p:nvPr>
        </p:nvSpPr>
        <p:spPr>
          <a:xfrm>
            <a:off x="0" y="1829589"/>
            <a:ext cx="9144000" cy="404812"/>
          </a:xfrm>
        </p:spPr>
        <p:txBody>
          <a:bodyPr>
            <a:normAutofit/>
          </a:bodyPr>
          <a:lstStyle>
            <a:lvl1pPr marL="0" indent="0" algn="ctr">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Click to edit Master text styles</a:t>
            </a:r>
          </a:p>
        </p:txBody>
      </p:sp>
      <p:sp>
        <p:nvSpPr>
          <p:cNvPr id="12" name="Text Placeholder 11"/>
          <p:cNvSpPr>
            <a:spLocks noGrp="1"/>
          </p:cNvSpPr>
          <p:nvPr>
            <p:ph type="body" sz="quarter" idx="12"/>
          </p:nvPr>
        </p:nvSpPr>
        <p:spPr>
          <a:xfrm>
            <a:off x="1" y="2218481"/>
            <a:ext cx="9144000" cy="432122"/>
          </a:xfrm>
        </p:spPr>
        <p:txBody>
          <a:bodyPr>
            <a:normAutofit/>
          </a:bodyPr>
          <a:lstStyle>
            <a:lvl1pPr marL="0" indent="0" algn="ctr">
              <a:buNone/>
              <a:defRPr sz="1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508186008"/>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2">
    <p:spTree>
      <p:nvGrpSpPr>
        <p:cNvPr id="1" name=""/>
        <p:cNvGrpSpPr/>
        <p:nvPr/>
      </p:nvGrpSpPr>
      <p:grpSpPr>
        <a:xfrm>
          <a:off x="0" y="0"/>
          <a:ext cx="0" cy="0"/>
          <a:chOff x="0" y="0"/>
          <a:chExt cx="0" cy="0"/>
        </a:xfrm>
      </p:grpSpPr>
      <p:pic>
        <p:nvPicPr>
          <p:cNvPr id="7" name="Picture 6" descr="RAR_horizon_10x7.5_Close_Red_EastCoast_Office.jpg"/>
          <p:cNvPicPr>
            <a:picLocks noChangeAspect="1"/>
          </p:cNvPicPr>
          <p:nvPr/>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p:nvPr>
        </p:nvSpPr>
        <p:spPr>
          <a:xfrm>
            <a:off x="0" y="995826"/>
            <a:ext cx="9144000" cy="439436"/>
          </a:xfrm>
        </p:spPr>
        <p:txBody>
          <a:bodyPr>
            <a:noAutofit/>
          </a:bodyPr>
          <a:lstStyle>
            <a:lvl1pPr marL="0" indent="0" algn="ctr">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smtClean="0"/>
              <a:t>Click to edit Master text styles</a:t>
            </a:r>
          </a:p>
        </p:txBody>
      </p:sp>
      <p:sp>
        <p:nvSpPr>
          <p:cNvPr id="10" name="Text Placeholder 9"/>
          <p:cNvSpPr>
            <a:spLocks noGrp="1"/>
          </p:cNvSpPr>
          <p:nvPr>
            <p:ph type="body" sz="quarter" idx="11"/>
          </p:nvPr>
        </p:nvSpPr>
        <p:spPr>
          <a:xfrm>
            <a:off x="0" y="1828264"/>
            <a:ext cx="9144000" cy="370932"/>
          </a:xfrm>
        </p:spPr>
        <p:txBody>
          <a:bodyPr>
            <a:noAutofit/>
          </a:bodyPr>
          <a:lstStyle>
            <a:lvl1pPr marL="0" indent="0" algn="ctr">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en-US" smtClean="0"/>
              <a:t>Click to edit Master text styles</a:t>
            </a:r>
          </a:p>
        </p:txBody>
      </p:sp>
      <p:sp>
        <p:nvSpPr>
          <p:cNvPr id="12" name="Text Placeholder 11"/>
          <p:cNvSpPr>
            <a:spLocks noGrp="1"/>
          </p:cNvSpPr>
          <p:nvPr>
            <p:ph type="body" sz="quarter" idx="12"/>
          </p:nvPr>
        </p:nvSpPr>
        <p:spPr>
          <a:xfrm>
            <a:off x="0" y="2208547"/>
            <a:ext cx="9144000" cy="370731"/>
          </a:xfrm>
        </p:spPr>
        <p:txBody>
          <a:bodyPr>
            <a:noAutofit/>
          </a:bodyPr>
          <a:lstStyle>
            <a:lvl1pPr marL="0" indent="0" algn="ctr">
              <a:buNone/>
              <a:defRPr sz="1600" b="1">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624706139"/>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7" name="Picture 6" descr="RAR_horizon_10x7.5_Cover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28263" y="876300"/>
            <a:ext cx="8070750" cy="1413608"/>
          </a:xfrm>
        </p:spPr>
        <p:txBody>
          <a:bodyPr anchor="b">
            <a:normAutofit/>
          </a:bodyPr>
          <a:lstStyle>
            <a:lvl1pPr>
              <a:defRPr sz="24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28263" y="2313655"/>
            <a:ext cx="8070750" cy="513982"/>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428263" y="3556939"/>
            <a:ext cx="8070750" cy="368885"/>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smtClean="0"/>
              <a:t>Click to edit Master text styles</a:t>
            </a:r>
          </a:p>
        </p:txBody>
      </p:sp>
      <p:sp>
        <p:nvSpPr>
          <p:cNvPr id="8" name="Text Placeholder 7"/>
          <p:cNvSpPr>
            <a:spLocks noGrp="1"/>
          </p:cNvSpPr>
          <p:nvPr>
            <p:ph type="body" sz="quarter" idx="14"/>
          </p:nvPr>
        </p:nvSpPr>
        <p:spPr>
          <a:xfrm>
            <a:off x="428263" y="3925825"/>
            <a:ext cx="8070750" cy="560832"/>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570893777"/>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nchor="ctr" anchorCtr="0"/>
          <a:lstStyle>
            <a:lvl1pPr marL="0" indent="0" algn="ctr">
              <a:buNone/>
              <a:defRPr/>
            </a:lvl1pPr>
          </a:lstStyle>
          <a:p>
            <a:r>
              <a:rPr lang="en-US" smtClean="0"/>
              <a:t>Click icon to add picture</a:t>
            </a:r>
            <a:endParaRPr lang="en-US" dirty="0"/>
          </a:p>
        </p:txBody>
      </p:sp>
      <p:pic>
        <p:nvPicPr>
          <p:cNvPr id="7" name="Content Placeholder 3" descr="RAR_horizon_10x7.5_Cover2.jpg"/>
          <p:cNvPicPr>
            <a:picLocks noChangeAspect="1"/>
          </p:cNvPicPr>
          <p:nvPr/>
        </p:nvPicPr>
        <p:blipFill rotWithShape="1">
          <a:blip r:embed="rId2"/>
          <a:srcRect l="-18187" t="73756" r="-18187" b="-1"/>
          <a:stretch/>
        </p:blipFill>
        <p:spPr>
          <a:xfrm>
            <a:off x="-1663020" y="5070329"/>
            <a:ext cx="12470039" cy="1799862"/>
          </a:xfrm>
          <a:prstGeom prst="rect">
            <a:avLst/>
          </a:prstGeom>
        </p:spPr>
      </p:pic>
      <p:sp>
        <p:nvSpPr>
          <p:cNvPr id="2" name="Title 1"/>
          <p:cNvSpPr>
            <a:spLocks noGrp="1"/>
          </p:cNvSpPr>
          <p:nvPr>
            <p:ph type="ctrTitle"/>
          </p:nvPr>
        </p:nvSpPr>
        <p:spPr>
          <a:xfrm>
            <a:off x="441960" y="5324585"/>
            <a:ext cx="6039863" cy="670510"/>
          </a:xfrm>
        </p:spPr>
        <p:txBody>
          <a:bodyPr anchor="b">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1960" y="5949287"/>
            <a:ext cx="6039863" cy="694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Rectangle 4"/>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3242184"/>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5"/>
          <p:cNvSpPr>
            <a:spLocks noGrp="1"/>
          </p:cNvSpPr>
          <p:nvPr>
            <p:ph type="body" sz="quarter" idx="10"/>
          </p:nvPr>
        </p:nvSpPr>
        <p:spPr>
          <a:xfrm>
            <a:off x="429226" y="2054543"/>
            <a:ext cx="7980679" cy="44481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1"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12"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4" name="Text Placeholder 3"/>
          <p:cNvSpPr>
            <a:spLocks noGrp="1"/>
          </p:cNvSpPr>
          <p:nvPr>
            <p:ph type="body" sz="quarter" idx="12"/>
          </p:nvPr>
        </p:nvSpPr>
        <p:spPr>
          <a:xfrm>
            <a:off x="430814" y="2523744"/>
            <a:ext cx="7979092" cy="512064"/>
          </a:xfrm>
        </p:spPr>
        <p:txBody>
          <a:bodyPr>
            <a:normAutofit/>
          </a:bodyPr>
          <a:lstStyle>
            <a:lvl1pPr marL="0" indent="0">
              <a:buNone/>
              <a:defRPr sz="2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714798924"/>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15:guide id="1" orient="horz" pos="42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5"/>
          <p:cNvSpPr>
            <a:spLocks noGrp="1"/>
          </p:cNvSpPr>
          <p:nvPr>
            <p:ph type="body" sz="quarter" idx="10"/>
          </p:nvPr>
        </p:nvSpPr>
        <p:spPr>
          <a:xfrm>
            <a:off x="429225" y="2054543"/>
            <a:ext cx="7980679" cy="469201"/>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7"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5" name="Text Placeholder 4"/>
          <p:cNvSpPr>
            <a:spLocks noGrp="1"/>
          </p:cNvSpPr>
          <p:nvPr>
            <p:ph type="body" sz="quarter" idx="12"/>
          </p:nvPr>
        </p:nvSpPr>
        <p:spPr>
          <a:xfrm>
            <a:off x="429225" y="2523745"/>
            <a:ext cx="7980363" cy="524255"/>
          </a:xfrm>
        </p:spPr>
        <p:txBody>
          <a:bodyPr>
            <a:normAutofit/>
          </a:bodyPr>
          <a:lstStyle>
            <a:lvl1pPr marL="0" indent="0">
              <a:buNone/>
              <a:defRPr sz="2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821958560"/>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5"/>
          <p:cNvSpPr>
            <a:spLocks noGrp="1"/>
          </p:cNvSpPr>
          <p:nvPr>
            <p:ph type="body" sz="quarter" idx="10"/>
          </p:nvPr>
        </p:nvSpPr>
        <p:spPr>
          <a:xfrm>
            <a:off x="429225" y="2054543"/>
            <a:ext cx="7980679" cy="44481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7"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8"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4" name="Text Placeholder 3"/>
          <p:cNvSpPr>
            <a:spLocks noGrp="1"/>
          </p:cNvSpPr>
          <p:nvPr>
            <p:ph type="body" sz="quarter" idx="12"/>
          </p:nvPr>
        </p:nvSpPr>
        <p:spPr>
          <a:xfrm>
            <a:off x="429225" y="2523745"/>
            <a:ext cx="7980363" cy="670560"/>
          </a:xfrm>
        </p:spPr>
        <p:txBody>
          <a:bodyPr>
            <a:noAutofit/>
          </a:bodyPr>
          <a:lstStyle>
            <a:lvl1pPr marL="0" indent="0">
              <a:buNone/>
              <a:defRPr sz="2200">
                <a:solidFill>
                  <a:schemeClr val="bg1"/>
                </a:solidFill>
              </a:defRPr>
            </a:lvl1pPr>
            <a:lvl2pPr marL="457200" indent="0">
              <a:buNone/>
              <a:defRPr sz="2200">
                <a:solidFill>
                  <a:schemeClr val="bg1"/>
                </a:solidFill>
              </a:defRPr>
            </a:lvl2pPr>
            <a:lvl3pPr marL="914400" indent="0">
              <a:buNone/>
              <a:defRPr sz="2200">
                <a:solidFill>
                  <a:schemeClr val="bg1"/>
                </a:solidFill>
              </a:defRPr>
            </a:lvl3pPr>
            <a:lvl4pPr marL="1371600" indent="0">
              <a:buNone/>
              <a:defRPr sz="2200">
                <a:solidFill>
                  <a:schemeClr val="bg1"/>
                </a:solidFill>
              </a:defRPr>
            </a:lvl4pPr>
            <a:lvl5pPr marL="1828800" indent="0">
              <a:buNone/>
              <a:defRPr sz="2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438550657"/>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p:cNvSpPr>
            <a:spLocks noGrp="1"/>
          </p:cNvSpPr>
          <p:nvPr>
            <p:ph type="body" sz="quarter" idx="10"/>
          </p:nvPr>
        </p:nvSpPr>
        <p:spPr>
          <a:xfrm>
            <a:off x="429225" y="2054543"/>
            <a:ext cx="7980679" cy="481393"/>
          </a:xfrm>
        </p:spPr>
        <p:txBody>
          <a:bodyPr/>
          <a:lstStyle>
            <a:lvl1pPr marL="0" indent="0">
              <a:buNone/>
              <a:defRPr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8"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9"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4" name="Text Placeholder 3"/>
          <p:cNvSpPr>
            <a:spLocks noGrp="1"/>
          </p:cNvSpPr>
          <p:nvPr>
            <p:ph type="body" sz="quarter" idx="12"/>
          </p:nvPr>
        </p:nvSpPr>
        <p:spPr>
          <a:xfrm>
            <a:off x="429225" y="2538985"/>
            <a:ext cx="7980363" cy="606552"/>
          </a:xfrm>
        </p:spPr>
        <p:txBody>
          <a:bodyPr>
            <a:norm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56623212"/>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15:guide id="2" orient="horz" pos="4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35177"/>
            <a:ext cx="8085504" cy="668955"/>
          </a:xfrm>
        </p:spPr>
        <p:txBody>
          <a:bodyPr anchor="b" anchorCtr="0">
            <a:normAutofit/>
          </a:bodyPr>
          <a:lstStyle/>
          <a:p>
            <a:r>
              <a:rPr lang="en-US" smtClean="0"/>
              <a:t>Click to edit Master title style</a:t>
            </a:r>
            <a:endParaRPr lang="en-US" dirty="0"/>
          </a:p>
        </p:txBody>
      </p:sp>
      <p:sp>
        <p:nvSpPr>
          <p:cNvPr id="3" name="Content Placeholder 2"/>
          <p:cNvSpPr>
            <a:spLocks noGrp="1"/>
          </p:cNvSpPr>
          <p:nvPr>
            <p:ph idx="1"/>
          </p:nvPr>
        </p:nvSpPr>
        <p:spPr>
          <a:xfrm>
            <a:off x="429846" y="1492740"/>
            <a:ext cx="8085504" cy="4529806"/>
          </a:xfrm>
        </p:spPr>
        <p:txBody>
          <a:bodyPr/>
          <a:lstStyle>
            <a:lvl1pPr marL="228600" indent="-228600">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85800" indent="-228600">
              <a:buClr>
                <a:schemeClr val="accent5"/>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FC249A17-AB2B-426B-BDF1-0C380F2B49D7}" type="datetime1">
              <a:rPr lang="en-US" smtClean="0"/>
              <a:t>10/4/2018</a:t>
            </a:fld>
            <a:endParaRPr lang="en-US"/>
          </a:p>
        </p:txBody>
      </p:sp>
      <p:sp>
        <p:nvSpPr>
          <p:cNvPr id="6"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6237144-E39C-48EB-AC23-F283E3CD528F}" type="slidenum">
              <a:rPr lang="en-US" smtClean="0"/>
              <a:t>‹#›</a:t>
            </a:fld>
            <a:endParaRPr lang="en-US"/>
          </a:p>
        </p:txBody>
      </p:sp>
      <p:sp>
        <p:nvSpPr>
          <p:cNvPr id="7" name="Rectangle 6"/>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1967347"/>
      </p:ext>
    </p:extLst>
  </p:cSld>
  <p:clrMapOvr>
    <a:masterClrMapping/>
  </p:clrMapOvr>
  <p:extLst mod="1">
    <p:ext uri="{DCECCB84-F9BA-43D5-87BE-67443E8EF086}">
      <p15:sldGuideLst xmlns:mc="http://schemas.openxmlformats.org/markup-compatibility/2006" xmlns:mv="urn:schemas-microsoft-com:mac:vml" xmlns:p15="http://schemas.microsoft.com/office/powerpoint/2012/main" xmlns="">
        <p15:guide id="1" orient="horz" pos="2160" userDrawn="1">
          <p15:clr>
            <a:srgbClr val="FBAE40"/>
          </p15:clr>
        </p15:guide>
        <p15:guide id="2" orient="horz" pos="1128" userDrawn="1">
          <p15:clr>
            <a:srgbClr val="FBAE40"/>
          </p15:clr>
        </p15:guide>
        <p15:guide id="3" orient="horz" pos="42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35177"/>
            <a:ext cx="8085504" cy="668955"/>
          </a:xfrm>
        </p:spPr>
        <p:txBody>
          <a:bodyPr anchor="b" anchorCtr="0">
            <a:normAutofit/>
          </a:bodyPr>
          <a:lstStyle/>
          <a:p>
            <a:r>
              <a:rPr lang="en-US" smtClean="0"/>
              <a:t>Click to edit Master title style</a:t>
            </a:r>
            <a:endParaRPr lang="en-US" dirty="0"/>
          </a:p>
        </p:txBody>
      </p:sp>
      <p:sp>
        <p:nvSpPr>
          <p:cNvPr id="3" name="Content Placeholder 2"/>
          <p:cNvSpPr>
            <a:spLocks noGrp="1"/>
          </p:cNvSpPr>
          <p:nvPr>
            <p:ph idx="1"/>
          </p:nvPr>
        </p:nvSpPr>
        <p:spPr>
          <a:xfrm>
            <a:off x="429845" y="1804147"/>
            <a:ext cx="8085505" cy="4347188"/>
          </a:xfrm>
        </p:spPr>
        <p:txBody>
          <a:bodyPr/>
          <a:lstStyle>
            <a:lvl1pPr marL="228600" indent="-228600">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85800" indent="-228600">
              <a:buClr>
                <a:schemeClr val="accent5"/>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96E699B7-109C-4547-AF63-65B8388A028C}" type="datetime1">
              <a:rPr lang="en-US" smtClean="0"/>
              <a:t>10/4/2018</a:t>
            </a:fld>
            <a:endParaRPr lang="en-US"/>
          </a:p>
        </p:txBody>
      </p:sp>
      <p:sp>
        <p:nvSpPr>
          <p:cNvPr id="6"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6237144-E39C-48EB-AC23-F283E3CD528F}" type="slidenum">
              <a:rPr lang="en-US" smtClean="0"/>
              <a:t>‹#›</a:t>
            </a:fld>
            <a:endParaRPr lang="en-US"/>
          </a:p>
        </p:txBody>
      </p:sp>
      <p:sp>
        <p:nvSpPr>
          <p:cNvPr id="7" name="Rectangle 6"/>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5"/>
          <p:cNvSpPr>
            <a:spLocks noGrp="1"/>
          </p:cNvSpPr>
          <p:nvPr>
            <p:ph sz="quarter" idx="13"/>
          </p:nvPr>
        </p:nvSpPr>
        <p:spPr>
          <a:xfrm>
            <a:off x="429845" y="1041375"/>
            <a:ext cx="8085505" cy="451365"/>
          </a:xfrm>
        </p:spPr>
        <p:txBody>
          <a:bodyPr>
            <a:normAutofit/>
          </a:bodyPr>
          <a:lstStyle>
            <a:lvl1pPr marL="0" indent="0">
              <a:buNone/>
              <a:defRPr sz="22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734671113"/>
      </p:ext>
    </p:extLst>
  </p:cSld>
  <p:clrMapOvr>
    <a:masterClrMapping/>
  </p:clrMapOvr>
  <p:hf hdr="0" ftr="0" dt="0"/>
  <p:extLst mod="1">
    <p:ext uri="{DCECCB84-F9BA-43D5-87BE-67443E8EF086}">
      <p15:sldGuideLst xmlns:mc="http://schemas.openxmlformats.org/markup-compatibility/2006" xmlns:mv="urn:schemas-microsoft-com:mac:vml" xmlns:p15="http://schemas.microsoft.com/office/powerpoint/2012/main" xmlns="">
        <p15:guide id="1" orient="horz" pos="2160">
          <p15:clr>
            <a:srgbClr val="FBAE40"/>
          </p15:clr>
        </p15:guide>
        <p15:guide id="2" orient="horz" pos="1128">
          <p15:clr>
            <a:srgbClr val="FBAE40"/>
          </p15:clr>
        </p15:guide>
        <p15:guide id="3" orient="horz" pos="42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846" y="365126"/>
            <a:ext cx="8085504" cy="8462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0385" y="1508369"/>
            <a:ext cx="8073390" cy="46685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2011680" y="6419337"/>
            <a:ext cx="1717040" cy="365125"/>
          </a:xfrm>
          <a:prstGeom prst="rect">
            <a:avLst/>
          </a:prstGeom>
        </p:spPr>
        <p:txBody>
          <a:bodyPr vert="horz" lIns="91440" tIns="45720" rIns="91440" bIns="45720" rtlCol="0" anchor="ctr"/>
          <a:lstStyle>
            <a:lvl1pPr algn="l">
              <a:defRPr sz="900">
                <a:solidFill>
                  <a:schemeClr val="bg1"/>
                </a:solidFill>
              </a:defRPr>
            </a:lvl1pPr>
          </a:lstStyle>
          <a:p>
            <a:fld id="{96E699B7-109C-4547-AF63-65B8388A028C}" type="datetime1">
              <a:rPr lang="en-US" smtClean="0"/>
              <a:t>10/4/2018</a:t>
            </a:fld>
            <a:endParaRPr lang="en-US"/>
          </a:p>
        </p:txBody>
      </p:sp>
      <p:sp>
        <p:nvSpPr>
          <p:cNvPr id="6" name="Slide Number Placeholder 5"/>
          <p:cNvSpPr>
            <a:spLocks noGrp="1"/>
          </p:cNvSpPr>
          <p:nvPr>
            <p:ph type="sldNum" sz="quarter" idx="4"/>
          </p:nvPr>
        </p:nvSpPr>
        <p:spPr>
          <a:xfrm>
            <a:off x="441960" y="6419338"/>
            <a:ext cx="2057400" cy="365125"/>
          </a:xfrm>
          <a:prstGeom prst="rect">
            <a:avLst/>
          </a:prstGeom>
        </p:spPr>
        <p:txBody>
          <a:bodyPr vert="horz" lIns="91440" tIns="45720" rIns="91440" bIns="45720" rtlCol="0" anchor="ctr"/>
          <a:lstStyle>
            <a:lvl1pPr algn="l">
              <a:defRPr sz="900">
                <a:solidFill>
                  <a:schemeClr val="bg1"/>
                </a:solidFill>
              </a:defRPr>
            </a:lvl1pPr>
          </a:lstStyle>
          <a:p>
            <a:fld id="{16237144-E39C-48EB-AC23-F283E3CD528F}" type="slidenum">
              <a:rPr lang="en-US" smtClean="0"/>
              <a:t>‹#›</a:t>
            </a:fld>
            <a:endParaRPr lang="en-US"/>
          </a:p>
        </p:txBody>
      </p:sp>
    </p:spTree>
    <p:extLst>
      <p:ext uri="{BB962C8B-B14F-4D97-AF65-F5344CB8AC3E}">
        <p14:creationId xmlns:p14="http://schemas.microsoft.com/office/powerpoint/2010/main" val="4281711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15:guide id="1" orient="horz" pos="552" userDrawn="1">
          <p15:clr>
            <a:srgbClr val="F26B43"/>
          </p15:clr>
        </p15:guide>
        <p15:guide id="2" pos="2880" userDrawn="1">
          <p15:clr>
            <a:srgbClr val="F26B43"/>
          </p15:clr>
        </p15:guide>
        <p15:guide id="3" pos="336" userDrawn="1">
          <p15:clr>
            <a:srgbClr val="F26B43"/>
          </p15:clr>
        </p15:guide>
        <p15:guide id="4"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A4myel8-oo8"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mailto:Melanie@uwdesert.or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BmEbcBhoIg&amp;t=81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6039863" cy="619016"/>
          </a:xfrm>
        </p:spPr>
        <p:txBody>
          <a:bodyPr/>
          <a:lstStyle/>
          <a:p>
            <a:r>
              <a:rPr lang="en-US" dirty="0" smtClean="0"/>
              <a:t>Raising A Reader Implementer Training</a:t>
            </a:r>
            <a:endParaRPr lang="en-US" dirty="0"/>
          </a:p>
        </p:txBody>
      </p:sp>
    </p:spTree>
    <p:extLst>
      <p:ext uri="{BB962C8B-B14F-4D97-AF65-F5344CB8AC3E}">
        <p14:creationId xmlns:p14="http://schemas.microsoft.com/office/powerpoint/2010/main" val="184821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085504" cy="627428"/>
          </a:xfrm>
        </p:spPr>
        <p:txBody>
          <a:bodyPr/>
          <a:lstStyle/>
          <a:p>
            <a:pPr algn="ctr"/>
            <a:r>
              <a:rPr lang="en-US" dirty="0" smtClean="0"/>
              <a:t>United Way Raising A Reader Video</a:t>
            </a:r>
            <a:endParaRPr lang="en-US" dirty="0"/>
          </a:p>
        </p:txBody>
      </p:sp>
      <p:sp>
        <p:nvSpPr>
          <p:cNvPr id="5" name="Slide Number Placeholder 4"/>
          <p:cNvSpPr>
            <a:spLocks noGrp="1"/>
          </p:cNvSpPr>
          <p:nvPr>
            <p:ph type="sldNum" sz="quarter" idx="12"/>
          </p:nvPr>
        </p:nvSpPr>
        <p:spPr/>
        <p:txBody>
          <a:bodyPr/>
          <a:lstStyle/>
          <a:p>
            <a:fld id="{16237144-E39C-48EB-AC23-F283E3CD528F}" type="slidenum">
              <a:rPr lang="en-US" smtClean="0"/>
              <a:t>10</a:t>
            </a:fld>
            <a:endParaRPr lang="en-US"/>
          </a:p>
        </p:txBody>
      </p:sp>
    </p:spTree>
    <p:extLst>
      <p:ext uri="{BB962C8B-B14F-4D97-AF65-F5344CB8AC3E}">
        <p14:creationId xmlns:p14="http://schemas.microsoft.com/office/powerpoint/2010/main" val="344094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Way of the Desert – Raising A Reader Program</a:t>
            </a:r>
          </a:p>
        </p:txBody>
      </p:sp>
      <p:sp>
        <p:nvSpPr>
          <p:cNvPr id="6" name="Content Placeholder 5"/>
          <p:cNvSpPr>
            <a:spLocks noGrp="1"/>
          </p:cNvSpPr>
          <p:nvPr>
            <p:ph idx="1"/>
          </p:nvPr>
        </p:nvSpPr>
        <p:spPr/>
        <p:txBody>
          <a:bodyPr/>
          <a:lstStyle/>
          <a:p>
            <a:pPr marL="0" indent="0">
              <a:buNone/>
            </a:pPr>
            <a:r>
              <a:rPr lang="en-US" u="sng" dirty="0" smtClean="0"/>
              <a:t>Current Implementation Sites:</a:t>
            </a:r>
          </a:p>
          <a:p>
            <a:pPr marL="0" indent="0">
              <a:buNone/>
            </a:pPr>
            <a:endParaRPr lang="en-US" sz="800" dirty="0" smtClean="0"/>
          </a:p>
          <a:p>
            <a:r>
              <a:rPr lang="en-US" sz="1800" b="1" dirty="0" smtClean="0"/>
              <a:t>Martha’s Village &amp; Kitchen Child Development Center </a:t>
            </a:r>
            <a:r>
              <a:rPr lang="en-US" sz="1800" dirty="0" smtClean="0"/>
              <a:t>– 24 children</a:t>
            </a:r>
          </a:p>
          <a:p>
            <a:endParaRPr lang="en-US" sz="1800" dirty="0" smtClean="0"/>
          </a:p>
          <a:p>
            <a:r>
              <a:rPr lang="en-US" sz="1800" b="1" dirty="0" smtClean="0"/>
              <a:t>YMCA Child Development Center </a:t>
            </a:r>
            <a:r>
              <a:rPr lang="en-US" sz="1800" dirty="0" smtClean="0"/>
              <a:t>(Indio and Palm Desert) – 190 children</a:t>
            </a:r>
          </a:p>
          <a:p>
            <a:endParaRPr lang="en-US" sz="1800" dirty="0" smtClean="0"/>
          </a:p>
          <a:p>
            <a:r>
              <a:rPr lang="en-US" sz="1800" b="1" dirty="0" smtClean="0"/>
              <a:t>Coachella Valley Unified School District Kindergarten </a:t>
            </a:r>
            <a:r>
              <a:rPr lang="en-US" sz="1800" dirty="0" smtClean="0"/>
              <a:t>– 1100 children</a:t>
            </a:r>
          </a:p>
          <a:p>
            <a:endParaRPr lang="en-US" sz="1800" dirty="0" smtClean="0"/>
          </a:p>
          <a:p>
            <a:r>
              <a:rPr lang="en-US" sz="1800" b="1" dirty="0" smtClean="0"/>
              <a:t>Desert Sands Unified School District ECE </a:t>
            </a:r>
            <a:r>
              <a:rPr lang="en-US" sz="1800" dirty="0" smtClean="0"/>
              <a:t>– 485 children</a:t>
            </a:r>
          </a:p>
          <a:p>
            <a:endParaRPr lang="en-US" sz="1800" dirty="0" smtClean="0"/>
          </a:p>
          <a:p>
            <a:r>
              <a:rPr lang="en-US" sz="1800" b="1" dirty="0" smtClean="0"/>
              <a:t>Palm Springs Unified School District Early Head Start HV </a:t>
            </a:r>
            <a:r>
              <a:rPr lang="en-US" sz="1800" dirty="0" smtClean="0"/>
              <a:t>– 48 children</a:t>
            </a:r>
            <a:endParaRPr lang="en-US" sz="1800" dirty="0"/>
          </a:p>
        </p:txBody>
      </p:sp>
      <p:sp>
        <p:nvSpPr>
          <p:cNvPr id="5" name="Slide Number Placeholder 4"/>
          <p:cNvSpPr>
            <a:spLocks noGrp="1"/>
          </p:cNvSpPr>
          <p:nvPr>
            <p:ph type="sldNum" sz="quarter" idx="12"/>
          </p:nvPr>
        </p:nvSpPr>
        <p:spPr/>
        <p:txBody>
          <a:bodyPr/>
          <a:lstStyle/>
          <a:p>
            <a:fld id="{16237144-E39C-48EB-AC23-F283E3CD528F}" type="slidenum">
              <a:rPr lang="en-US" smtClean="0"/>
              <a:t>11</a:t>
            </a:fld>
            <a:endParaRPr lang="en-US"/>
          </a:p>
        </p:txBody>
      </p:sp>
    </p:spTree>
    <p:extLst>
      <p:ext uri="{BB962C8B-B14F-4D97-AF65-F5344CB8AC3E}">
        <p14:creationId xmlns:p14="http://schemas.microsoft.com/office/powerpoint/2010/main" val="73011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764" y="6492875"/>
            <a:ext cx="646723" cy="365125"/>
          </a:xfrm>
        </p:spPr>
        <p:txBody>
          <a:bodyPr/>
          <a:lstStyle/>
          <a:p>
            <a:fld id="{16237144-E39C-48EB-AC23-F283E3CD528F}" type="slidenum">
              <a:rPr lang="en-US" smtClean="0"/>
              <a:t>12</a:t>
            </a:fld>
            <a:endParaRPr lang="en-US"/>
          </a:p>
        </p:txBody>
      </p:sp>
      <p:sp>
        <p:nvSpPr>
          <p:cNvPr id="10" name="TextBox 9"/>
          <p:cNvSpPr txBox="1"/>
          <p:nvPr/>
        </p:nvSpPr>
        <p:spPr>
          <a:xfrm>
            <a:off x="399764" y="2365402"/>
            <a:ext cx="3244755" cy="1785104"/>
          </a:xfrm>
          <a:prstGeom prst="rect">
            <a:avLst/>
          </a:prstGeom>
          <a:noFill/>
        </p:spPr>
        <p:txBody>
          <a:bodyPr wrap="square" rtlCol="0">
            <a:spAutoFit/>
          </a:bodyPr>
          <a:lstStyle/>
          <a:p>
            <a:r>
              <a:rPr lang="en-US" sz="11000" b="1" dirty="0" smtClean="0">
                <a:solidFill>
                  <a:schemeClr val="accent1">
                    <a:lumMod val="60000"/>
                    <a:lumOff val="40000"/>
                  </a:schemeClr>
                </a:solidFill>
              </a:rPr>
              <a:t>52%</a:t>
            </a:r>
            <a:endParaRPr lang="en-US" sz="11000" b="1" dirty="0">
              <a:solidFill>
                <a:schemeClr val="accent1">
                  <a:lumMod val="60000"/>
                  <a:lumOff val="40000"/>
                </a:schemeClr>
              </a:solidFill>
            </a:endParaRPr>
          </a:p>
        </p:txBody>
      </p:sp>
      <p:sp>
        <p:nvSpPr>
          <p:cNvPr id="11" name="Up Arrow 10"/>
          <p:cNvSpPr/>
          <p:nvPr/>
        </p:nvSpPr>
        <p:spPr>
          <a:xfrm>
            <a:off x="3231390" y="2549324"/>
            <a:ext cx="899046" cy="1417260"/>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2" name="TextBox 11"/>
          <p:cNvSpPr txBox="1"/>
          <p:nvPr/>
        </p:nvSpPr>
        <p:spPr>
          <a:xfrm>
            <a:off x="152400" y="3966584"/>
            <a:ext cx="4343400" cy="707886"/>
          </a:xfrm>
          <a:prstGeom prst="rect">
            <a:avLst/>
          </a:prstGeom>
          <a:noFill/>
        </p:spPr>
        <p:txBody>
          <a:bodyPr wrap="square" rtlCol="0">
            <a:spAutoFit/>
          </a:bodyPr>
          <a:lstStyle/>
          <a:p>
            <a:pPr algn="ctr"/>
            <a:r>
              <a:rPr lang="en-US" sz="2400" b="1" dirty="0">
                <a:solidFill>
                  <a:schemeClr val="accent1">
                    <a:lumMod val="60000"/>
                    <a:lumOff val="40000"/>
                  </a:schemeClr>
                </a:solidFill>
              </a:rPr>
              <a:t>F</a:t>
            </a:r>
            <a:r>
              <a:rPr lang="en-US" sz="2400" b="1" dirty="0" smtClean="0">
                <a:solidFill>
                  <a:schemeClr val="accent1">
                    <a:lumMod val="60000"/>
                    <a:lumOff val="40000"/>
                  </a:schemeClr>
                </a:solidFill>
              </a:rPr>
              <a:t>amily Reading Routines</a:t>
            </a:r>
          </a:p>
          <a:p>
            <a:pPr algn="ctr"/>
            <a:r>
              <a:rPr lang="en-US" sz="1600" dirty="0" smtClean="0">
                <a:solidFill>
                  <a:schemeClr val="accent1">
                    <a:lumMod val="60000"/>
                    <a:lumOff val="40000"/>
                  </a:schemeClr>
                </a:solidFill>
              </a:rPr>
              <a:t>45% PRE to </a:t>
            </a:r>
            <a:r>
              <a:rPr lang="en-US" sz="1600" b="1" u="sng" dirty="0" smtClean="0">
                <a:solidFill>
                  <a:schemeClr val="accent1">
                    <a:lumMod val="60000"/>
                    <a:lumOff val="40000"/>
                  </a:schemeClr>
                </a:solidFill>
              </a:rPr>
              <a:t>97% POST</a:t>
            </a:r>
            <a:endParaRPr lang="en-US" sz="1600" b="1" u="sng" dirty="0">
              <a:solidFill>
                <a:schemeClr val="accent1">
                  <a:lumMod val="60000"/>
                  <a:lumOff val="40000"/>
                </a:schemeClr>
              </a:solidFill>
            </a:endParaRPr>
          </a:p>
        </p:txBody>
      </p:sp>
      <p:sp>
        <p:nvSpPr>
          <p:cNvPr id="14" name="TextBox 13"/>
          <p:cNvSpPr txBox="1"/>
          <p:nvPr/>
        </p:nvSpPr>
        <p:spPr>
          <a:xfrm>
            <a:off x="4648200" y="2365402"/>
            <a:ext cx="3200400" cy="1785104"/>
          </a:xfrm>
          <a:prstGeom prst="rect">
            <a:avLst/>
          </a:prstGeom>
          <a:noFill/>
        </p:spPr>
        <p:txBody>
          <a:bodyPr wrap="square" rtlCol="0">
            <a:spAutoFit/>
          </a:bodyPr>
          <a:lstStyle/>
          <a:p>
            <a:r>
              <a:rPr lang="en-US" sz="11000" b="1" dirty="0" smtClean="0">
                <a:solidFill>
                  <a:schemeClr val="tx2">
                    <a:lumMod val="60000"/>
                    <a:lumOff val="40000"/>
                  </a:schemeClr>
                </a:solidFill>
              </a:rPr>
              <a:t>28%</a:t>
            </a:r>
            <a:endParaRPr lang="en-US" sz="11000" b="1" dirty="0">
              <a:solidFill>
                <a:schemeClr val="tx2">
                  <a:lumMod val="60000"/>
                  <a:lumOff val="40000"/>
                </a:schemeClr>
              </a:solidFill>
            </a:endParaRPr>
          </a:p>
        </p:txBody>
      </p:sp>
      <p:sp>
        <p:nvSpPr>
          <p:cNvPr id="16" name="TextBox 15"/>
          <p:cNvSpPr txBox="1"/>
          <p:nvPr/>
        </p:nvSpPr>
        <p:spPr>
          <a:xfrm>
            <a:off x="4469643" y="3966584"/>
            <a:ext cx="4140958" cy="707886"/>
          </a:xfrm>
          <a:prstGeom prst="rect">
            <a:avLst/>
          </a:prstGeom>
          <a:noFill/>
        </p:spPr>
        <p:txBody>
          <a:bodyPr wrap="square" rtlCol="0">
            <a:spAutoFit/>
          </a:bodyPr>
          <a:lstStyle/>
          <a:p>
            <a:pPr algn="ctr"/>
            <a:r>
              <a:rPr lang="en-US" sz="2400" b="1" dirty="0" smtClean="0">
                <a:solidFill>
                  <a:schemeClr val="tx2">
                    <a:lumMod val="60000"/>
                    <a:lumOff val="40000"/>
                  </a:schemeClr>
                </a:solidFill>
              </a:rPr>
              <a:t>Children’s Book Interest</a:t>
            </a:r>
          </a:p>
          <a:p>
            <a:pPr algn="ctr"/>
            <a:r>
              <a:rPr lang="en-US" sz="1600" dirty="0" smtClean="0">
                <a:solidFill>
                  <a:schemeClr val="tx2">
                    <a:lumMod val="60000"/>
                    <a:lumOff val="40000"/>
                  </a:schemeClr>
                </a:solidFill>
              </a:rPr>
              <a:t>27% PRE to </a:t>
            </a:r>
            <a:r>
              <a:rPr lang="en-US" sz="1600" b="1" u="sng" dirty="0" smtClean="0">
                <a:solidFill>
                  <a:schemeClr val="tx2">
                    <a:lumMod val="60000"/>
                    <a:lumOff val="40000"/>
                  </a:schemeClr>
                </a:solidFill>
              </a:rPr>
              <a:t>55% POST</a:t>
            </a:r>
            <a:endParaRPr lang="en-US" sz="2400" b="1" u="sng" dirty="0" smtClean="0">
              <a:solidFill>
                <a:schemeClr val="tx2">
                  <a:lumMod val="60000"/>
                  <a:lumOff val="40000"/>
                </a:schemeClr>
              </a:solidFill>
            </a:endParaRPr>
          </a:p>
        </p:txBody>
      </p:sp>
      <p:sp>
        <p:nvSpPr>
          <p:cNvPr id="18" name="Up Arrow 17"/>
          <p:cNvSpPr/>
          <p:nvPr/>
        </p:nvSpPr>
        <p:spPr>
          <a:xfrm>
            <a:off x="7613460" y="2549324"/>
            <a:ext cx="899046" cy="1417260"/>
          </a:xfrm>
          <a:prstGeom prst="upArrow">
            <a:avLst/>
          </a:prstGeom>
          <a:gradFill>
            <a:gsLst>
              <a:gs pos="0">
                <a:schemeClr val="tx2">
                  <a:lumMod val="60000"/>
                  <a:lumOff val="40000"/>
                </a:schemeClr>
              </a:gs>
              <a:gs pos="50000">
                <a:schemeClr val="tx2">
                  <a:lumMod val="40000"/>
                  <a:lumOff val="60000"/>
                </a:schemeClr>
              </a:gs>
              <a:gs pos="100000">
                <a:schemeClr val="tx2">
                  <a:lumMod val="20000"/>
                  <a:lumOff val="80000"/>
                </a:schemeClr>
              </a:gs>
            </a:gsLst>
            <a:lin ang="5400000" scaled="0"/>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4" name="Title 1"/>
          <p:cNvSpPr>
            <a:spLocks noGrp="1"/>
          </p:cNvSpPr>
          <p:nvPr>
            <p:ph type="title"/>
          </p:nvPr>
        </p:nvSpPr>
        <p:spPr/>
        <p:txBody>
          <a:bodyPr/>
          <a:lstStyle/>
          <a:p>
            <a:r>
              <a:rPr lang="en-US" dirty="0"/>
              <a:t>Raising A Reader Outcomes &amp; Results</a:t>
            </a:r>
          </a:p>
        </p:txBody>
      </p:sp>
      <p:sp>
        <p:nvSpPr>
          <p:cNvPr id="29" name="TextBox 28"/>
          <p:cNvSpPr txBox="1"/>
          <p:nvPr/>
        </p:nvSpPr>
        <p:spPr>
          <a:xfrm>
            <a:off x="210401" y="1371600"/>
            <a:ext cx="8508242" cy="830997"/>
          </a:xfrm>
          <a:prstGeom prst="rect">
            <a:avLst/>
          </a:prstGeom>
          <a:noFill/>
          <a:ln w="25400">
            <a:solidFill>
              <a:schemeClr val="bg2">
                <a:lumMod val="50000"/>
              </a:schemeClr>
            </a:solidFill>
          </a:ln>
        </p:spPr>
        <p:txBody>
          <a:bodyPr wrap="square" rtlCol="0">
            <a:spAutoFit/>
          </a:bodyPr>
          <a:lstStyle/>
          <a:p>
            <a:pPr algn="ctr"/>
            <a:r>
              <a:rPr lang="en-US" sz="4800" b="1" dirty="0" smtClean="0">
                <a:ln>
                  <a:solidFill>
                    <a:schemeClr val="bg2">
                      <a:lumMod val="25000"/>
                    </a:schemeClr>
                  </a:solidFill>
                </a:ln>
                <a:solidFill>
                  <a:schemeClr val="tx1">
                    <a:lumMod val="50000"/>
                    <a:lumOff val="50000"/>
                  </a:schemeClr>
                </a:solidFill>
              </a:rPr>
              <a:t>INDICATORS OF SUCCESS</a:t>
            </a:r>
          </a:p>
        </p:txBody>
      </p:sp>
      <p:sp>
        <p:nvSpPr>
          <p:cNvPr id="30" name="TextBox 29"/>
          <p:cNvSpPr txBox="1"/>
          <p:nvPr/>
        </p:nvSpPr>
        <p:spPr>
          <a:xfrm>
            <a:off x="513071" y="5181600"/>
            <a:ext cx="7979106" cy="707886"/>
          </a:xfrm>
          <a:prstGeom prst="rect">
            <a:avLst/>
          </a:prstGeom>
          <a:noFill/>
        </p:spPr>
        <p:txBody>
          <a:bodyPr wrap="square" rtlCol="0">
            <a:spAutoFit/>
          </a:bodyPr>
          <a:lstStyle/>
          <a:p>
            <a:pPr algn="ctr"/>
            <a:r>
              <a:rPr lang="en-US" sz="2000" i="1" dirty="0" smtClean="0">
                <a:solidFill>
                  <a:schemeClr val="tx1">
                    <a:lumMod val="65000"/>
                    <a:lumOff val="35000"/>
                  </a:schemeClr>
                </a:solidFill>
              </a:rPr>
              <a:t>“My child is so excited about reading.  He loves the time we spend together and he is learning so much.” </a:t>
            </a:r>
            <a:r>
              <a:rPr lang="en-US" sz="1600" dirty="0" smtClean="0">
                <a:solidFill>
                  <a:schemeClr val="tx1">
                    <a:lumMod val="65000"/>
                    <a:lumOff val="35000"/>
                  </a:schemeClr>
                </a:solidFill>
              </a:rPr>
              <a:t>– Martha’s Village Parent</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676143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37144-E39C-48EB-AC23-F283E3CD528F}" type="slidenum">
              <a:rPr lang="en-US" smtClean="0"/>
              <a:t>13</a:t>
            </a:fld>
            <a:endParaRPr lang="en-US"/>
          </a:p>
        </p:txBody>
      </p:sp>
      <p:sp>
        <p:nvSpPr>
          <p:cNvPr id="10" name="TextBox 9"/>
          <p:cNvSpPr txBox="1"/>
          <p:nvPr/>
        </p:nvSpPr>
        <p:spPr>
          <a:xfrm>
            <a:off x="399764" y="2365402"/>
            <a:ext cx="3244755" cy="1785104"/>
          </a:xfrm>
          <a:prstGeom prst="rect">
            <a:avLst/>
          </a:prstGeom>
          <a:noFill/>
        </p:spPr>
        <p:txBody>
          <a:bodyPr wrap="square" rtlCol="0">
            <a:spAutoFit/>
          </a:bodyPr>
          <a:lstStyle/>
          <a:p>
            <a:r>
              <a:rPr lang="en-US" sz="11000" b="1" dirty="0" smtClean="0">
                <a:solidFill>
                  <a:schemeClr val="accent1">
                    <a:lumMod val="60000"/>
                    <a:lumOff val="40000"/>
                  </a:schemeClr>
                </a:solidFill>
              </a:rPr>
              <a:t>37%</a:t>
            </a:r>
            <a:endParaRPr lang="en-US" sz="11000" b="1" dirty="0">
              <a:solidFill>
                <a:schemeClr val="accent1">
                  <a:lumMod val="60000"/>
                  <a:lumOff val="40000"/>
                </a:schemeClr>
              </a:solidFill>
            </a:endParaRPr>
          </a:p>
        </p:txBody>
      </p:sp>
      <p:sp>
        <p:nvSpPr>
          <p:cNvPr id="11" name="Up Arrow 10"/>
          <p:cNvSpPr/>
          <p:nvPr/>
        </p:nvSpPr>
        <p:spPr>
          <a:xfrm>
            <a:off x="3231390" y="2549324"/>
            <a:ext cx="899046" cy="1417260"/>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2" name="TextBox 11"/>
          <p:cNvSpPr txBox="1"/>
          <p:nvPr/>
        </p:nvSpPr>
        <p:spPr>
          <a:xfrm>
            <a:off x="0" y="3966584"/>
            <a:ext cx="4724400" cy="984885"/>
          </a:xfrm>
          <a:prstGeom prst="rect">
            <a:avLst/>
          </a:prstGeom>
          <a:noFill/>
        </p:spPr>
        <p:txBody>
          <a:bodyPr wrap="square" rtlCol="0">
            <a:spAutoFit/>
          </a:bodyPr>
          <a:lstStyle/>
          <a:p>
            <a:pPr algn="ctr"/>
            <a:r>
              <a:rPr lang="en-US" sz="2400" b="1" dirty="0" smtClean="0">
                <a:solidFill>
                  <a:schemeClr val="accent1">
                    <a:lumMod val="60000"/>
                    <a:lumOff val="40000"/>
                  </a:schemeClr>
                </a:solidFill>
              </a:rPr>
              <a:t>Time devoted to book sharing </a:t>
            </a:r>
          </a:p>
          <a:p>
            <a:pPr algn="ctr"/>
            <a:r>
              <a:rPr lang="en-US" dirty="0" smtClean="0">
                <a:solidFill>
                  <a:schemeClr val="accent1">
                    <a:lumMod val="60000"/>
                    <a:lumOff val="40000"/>
                  </a:schemeClr>
                </a:solidFill>
              </a:rPr>
              <a:t>Family sharing books at least 60 min/week</a:t>
            </a:r>
          </a:p>
          <a:p>
            <a:pPr algn="ctr"/>
            <a:r>
              <a:rPr lang="en-US" sz="1600" dirty="0" smtClean="0">
                <a:solidFill>
                  <a:schemeClr val="accent1">
                    <a:lumMod val="60000"/>
                    <a:lumOff val="40000"/>
                  </a:schemeClr>
                </a:solidFill>
              </a:rPr>
              <a:t>40% PRE to </a:t>
            </a:r>
            <a:r>
              <a:rPr lang="en-US" sz="1600" b="1" u="sng" dirty="0" smtClean="0">
                <a:solidFill>
                  <a:schemeClr val="accent1">
                    <a:lumMod val="60000"/>
                    <a:lumOff val="40000"/>
                  </a:schemeClr>
                </a:solidFill>
              </a:rPr>
              <a:t>77% POST</a:t>
            </a:r>
            <a:endParaRPr lang="en-US" sz="1600" b="1" u="sng" dirty="0">
              <a:solidFill>
                <a:schemeClr val="accent1">
                  <a:lumMod val="60000"/>
                  <a:lumOff val="40000"/>
                </a:schemeClr>
              </a:solidFill>
            </a:endParaRPr>
          </a:p>
        </p:txBody>
      </p:sp>
      <p:sp>
        <p:nvSpPr>
          <p:cNvPr id="14" name="TextBox 13"/>
          <p:cNvSpPr txBox="1"/>
          <p:nvPr/>
        </p:nvSpPr>
        <p:spPr>
          <a:xfrm>
            <a:off x="4648200" y="2365402"/>
            <a:ext cx="3200400" cy="1785104"/>
          </a:xfrm>
          <a:prstGeom prst="rect">
            <a:avLst/>
          </a:prstGeom>
          <a:noFill/>
        </p:spPr>
        <p:txBody>
          <a:bodyPr wrap="square" rtlCol="0">
            <a:spAutoFit/>
          </a:bodyPr>
          <a:lstStyle/>
          <a:p>
            <a:r>
              <a:rPr lang="en-US" sz="11000" b="1" dirty="0">
                <a:solidFill>
                  <a:schemeClr val="tx2">
                    <a:lumMod val="60000"/>
                    <a:lumOff val="40000"/>
                  </a:schemeClr>
                </a:solidFill>
              </a:rPr>
              <a:t>4</a:t>
            </a:r>
            <a:r>
              <a:rPr lang="en-US" sz="11000" b="1" dirty="0" smtClean="0">
                <a:solidFill>
                  <a:schemeClr val="tx2">
                    <a:lumMod val="60000"/>
                    <a:lumOff val="40000"/>
                  </a:schemeClr>
                </a:solidFill>
              </a:rPr>
              <a:t>2%</a:t>
            </a:r>
            <a:endParaRPr lang="en-US" sz="11000" b="1" dirty="0">
              <a:solidFill>
                <a:schemeClr val="tx2">
                  <a:lumMod val="60000"/>
                  <a:lumOff val="40000"/>
                </a:schemeClr>
              </a:solidFill>
            </a:endParaRPr>
          </a:p>
        </p:txBody>
      </p:sp>
      <p:sp>
        <p:nvSpPr>
          <p:cNvPr id="16" name="TextBox 15"/>
          <p:cNvSpPr txBox="1"/>
          <p:nvPr/>
        </p:nvSpPr>
        <p:spPr>
          <a:xfrm>
            <a:off x="4469642" y="3966584"/>
            <a:ext cx="4369558" cy="984885"/>
          </a:xfrm>
          <a:prstGeom prst="rect">
            <a:avLst/>
          </a:prstGeom>
          <a:noFill/>
        </p:spPr>
        <p:txBody>
          <a:bodyPr wrap="square" rtlCol="0">
            <a:spAutoFit/>
          </a:bodyPr>
          <a:lstStyle/>
          <a:p>
            <a:pPr algn="ctr"/>
            <a:r>
              <a:rPr lang="en-US" sz="2400" b="1" dirty="0" smtClean="0">
                <a:solidFill>
                  <a:schemeClr val="tx2">
                    <a:lumMod val="60000"/>
                    <a:lumOff val="40000"/>
                  </a:schemeClr>
                </a:solidFill>
              </a:rPr>
              <a:t>Frequency of book sharing </a:t>
            </a:r>
            <a:r>
              <a:rPr lang="en-US" dirty="0" smtClean="0">
                <a:solidFill>
                  <a:schemeClr val="tx2">
                    <a:lumMod val="60000"/>
                    <a:lumOff val="40000"/>
                  </a:schemeClr>
                </a:solidFill>
              </a:rPr>
              <a:t>Family sharing books at least 3x/week</a:t>
            </a:r>
          </a:p>
          <a:p>
            <a:pPr algn="ctr"/>
            <a:r>
              <a:rPr lang="en-US" sz="1600" dirty="0" smtClean="0">
                <a:solidFill>
                  <a:schemeClr val="tx2">
                    <a:lumMod val="60000"/>
                    <a:lumOff val="40000"/>
                  </a:schemeClr>
                </a:solidFill>
              </a:rPr>
              <a:t>50% PRE to </a:t>
            </a:r>
            <a:r>
              <a:rPr lang="en-US" sz="1600" b="1" u="sng" dirty="0" smtClean="0">
                <a:solidFill>
                  <a:schemeClr val="tx2">
                    <a:lumMod val="60000"/>
                    <a:lumOff val="40000"/>
                  </a:schemeClr>
                </a:solidFill>
              </a:rPr>
              <a:t>92% POST</a:t>
            </a:r>
            <a:endParaRPr lang="en-US" sz="2400" b="1" u="sng" dirty="0" smtClean="0">
              <a:solidFill>
                <a:schemeClr val="tx2">
                  <a:lumMod val="60000"/>
                  <a:lumOff val="40000"/>
                </a:schemeClr>
              </a:solidFill>
            </a:endParaRPr>
          </a:p>
        </p:txBody>
      </p:sp>
      <p:sp>
        <p:nvSpPr>
          <p:cNvPr id="18" name="Up Arrow 17"/>
          <p:cNvSpPr/>
          <p:nvPr/>
        </p:nvSpPr>
        <p:spPr>
          <a:xfrm>
            <a:off x="7613460" y="2549324"/>
            <a:ext cx="899046" cy="1417260"/>
          </a:xfrm>
          <a:prstGeom prst="upArrow">
            <a:avLst/>
          </a:prstGeom>
          <a:gradFill>
            <a:gsLst>
              <a:gs pos="0">
                <a:schemeClr val="tx2">
                  <a:lumMod val="60000"/>
                  <a:lumOff val="40000"/>
                </a:schemeClr>
              </a:gs>
              <a:gs pos="50000">
                <a:schemeClr val="tx2">
                  <a:lumMod val="40000"/>
                  <a:lumOff val="60000"/>
                </a:schemeClr>
              </a:gs>
              <a:gs pos="100000">
                <a:schemeClr val="tx2">
                  <a:lumMod val="20000"/>
                  <a:lumOff val="80000"/>
                </a:schemeClr>
              </a:gs>
            </a:gsLst>
            <a:lin ang="5400000" scaled="0"/>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4" name="Title 1"/>
          <p:cNvSpPr>
            <a:spLocks noGrp="1"/>
          </p:cNvSpPr>
          <p:nvPr>
            <p:ph type="title"/>
          </p:nvPr>
        </p:nvSpPr>
        <p:spPr/>
        <p:txBody>
          <a:bodyPr/>
          <a:lstStyle/>
          <a:p>
            <a:r>
              <a:rPr lang="en-US" dirty="0"/>
              <a:t>Raising A Reader Outcomes &amp; Results</a:t>
            </a:r>
          </a:p>
        </p:txBody>
      </p:sp>
      <p:sp>
        <p:nvSpPr>
          <p:cNvPr id="29" name="TextBox 28"/>
          <p:cNvSpPr txBox="1"/>
          <p:nvPr/>
        </p:nvSpPr>
        <p:spPr>
          <a:xfrm>
            <a:off x="210401" y="1371600"/>
            <a:ext cx="8508242" cy="830997"/>
          </a:xfrm>
          <a:prstGeom prst="rect">
            <a:avLst/>
          </a:prstGeom>
          <a:noFill/>
          <a:ln w="25400">
            <a:solidFill>
              <a:schemeClr val="bg2">
                <a:lumMod val="50000"/>
              </a:schemeClr>
            </a:solidFill>
          </a:ln>
        </p:spPr>
        <p:txBody>
          <a:bodyPr wrap="square" rtlCol="0">
            <a:spAutoFit/>
          </a:bodyPr>
          <a:lstStyle/>
          <a:p>
            <a:pPr algn="ctr"/>
            <a:r>
              <a:rPr lang="en-US" sz="4800" b="1" dirty="0" smtClean="0">
                <a:ln>
                  <a:solidFill>
                    <a:schemeClr val="bg2">
                      <a:lumMod val="25000"/>
                    </a:schemeClr>
                  </a:solidFill>
                </a:ln>
                <a:solidFill>
                  <a:schemeClr val="tx1">
                    <a:lumMod val="50000"/>
                    <a:lumOff val="50000"/>
                  </a:schemeClr>
                </a:solidFill>
              </a:rPr>
              <a:t>INDICATORS OF SUCCESS</a:t>
            </a:r>
          </a:p>
        </p:txBody>
      </p:sp>
      <p:sp>
        <p:nvSpPr>
          <p:cNvPr id="15" name="TextBox 14"/>
          <p:cNvSpPr txBox="1"/>
          <p:nvPr/>
        </p:nvSpPr>
        <p:spPr>
          <a:xfrm>
            <a:off x="513071" y="5181600"/>
            <a:ext cx="7979106" cy="707886"/>
          </a:xfrm>
          <a:prstGeom prst="rect">
            <a:avLst/>
          </a:prstGeom>
          <a:noFill/>
        </p:spPr>
        <p:txBody>
          <a:bodyPr wrap="square" rtlCol="0">
            <a:spAutoFit/>
          </a:bodyPr>
          <a:lstStyle/>
          <a:p>
            <a:pPr algn="ctr"/>
            <a:r>
              <a:rPr lang="en-US" sz="2000" i="1" dirty="0" smtClean="0">
                <a:solidFill>
                  <a:schemeClr val="tx1">
                    <a:lumMod val="65000"/>
                    <a:lumOff val="35000"/>
                  </a:schemeClr>
                </a:solidFill>
              </a:rPr>
              <a:t>“We spend more time together and all of the other members of the family participate more. This program is great” </a:t>
            </a:r>
            <a:r>
              <a:rPr lang="en-US" sz="1600" dirty="0" smtClean="0">
                <a:solidFill>
                  <a:schemeClr val="tx1">
                    <a:lumMod val="65000"/>
                    <a:lumOff val="35000"/>
                  </a:schemeClr>
                </a:solidFill>
              </a:rPr>
              <a:t>– Martha’s Village Parent</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688183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37144-E39C-48EB-AC23-F283E3CD528F}" type="slidenum">
              <a:rPr lang="en-US" smtClean="0"/>
              <a:t>14</a:t>
            </a:fld>
            <a:endParaRPr lang="en-US"/>
          </a:p>
        </p:txBody>
      </p:sp>
      <p:sp>
        <p:nvSpPr>
          <p:cNvPr id="10" name="TextBox 9"/>
          <p:cNvSpPr txBox="1"/>
          <p:nvPr/>
        </p:nvSpPr>
        <p:spPr>
          <a:xfrm>
            <a:off x="399764" y="2365402"/>
            <a:ext cx="3244755" cy="1785104"/>
          </a:xfrm>
          <a:prstGeom prst="rect">
            <a:avLst/>
          </a:prstGeom>
          <a:noFill/>
        </p:spPr>
        <p:txBody>
          <a:bodyPr wrap="square" rtlCol="0">
            <a:spAutoFit/>
          </a:bodyPr>
          <a:lstStyle/>
          <a:p>
            <a:r>
              <a:rPr lang="en-US" sz="11000" b="1" dirty="0" smtClean="0">
                <a:solidFill>
                  <a:schemeClr val="accent1">
                    <a:lumMod val="60000"/>
                    <a:lumOff val="40000"/>
                  </a:schemeClr>
                </a:solidFill>
              </a:rPr>
              <a:t>39%</a:t>
            </a:r>
            <a:endParaRPr lang="en-US" sz="11000" b="1" dirty="0">
              <a:solidFill>
                <a:schemeClr val="accent1">
                  <a:lumMod val="60000"/>
                  <a:lumOff val="40000"/>
                </a:schemeClr>
              </a:solidFill>
            </a:endParaRPr>
          </a:p>
        </p:txBody>
      </p:sp>
      <p:sp>
        <p:nvSpPr>
          <p:cNvPr id="11" name="Up Arrow 10"/>
          <p:cNvSpPr/>
          <p:nvPr/>
        </p:nvSpPr>
        <p:spPr>
          <a:xfrm>
            <a:off x="3231390" y="2549324"/>
            <a:ext cx="899046" cy="1417260"/>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2" name="TextBox 11"/>
          <p:cNvSpPr txBox="1"/>
          <p:nvPr/>
        </p:nvSpPr>
        <p:spPr>
          <a:xfrm>
            <a:off x="152400" y="3966584"/>
            <a:ext cx="4343400" cy="984885"/>
          </a:xfrm>
          <a:prstGeom prst="rect">
            <a:avLst/>
          </a:prstGeom>
          <a:noFill/>
        </p:spPr>
        <p:txBody>
          <a:bodyPr wrap="square" rtlCol="0">
            <a:spAutoFit/>
          </a:bodyPr>
          <a:lstStyle/>
          <a:p>
            <a:pPr algn="ctr"/>
            <a:r>
              <a:rPr lang="en-US" sz="2400" b="1" dirty="0">
                <a:solidFill>
                  <a:schemeClr val="accent1">
                    <a:lumMod val="60000"/>
                    <a:lumOff val="40000"/>
                  </a:schemeClr>
                </a:solidFill>
              </a:rPr>
              <a:t>D</a:t>
            </a:r>
            <a:r>
              <a:rPr lang="en-US" sz="2400" b="1" dirty="0" smtClean="0">
                <a:solidFill>
                  <a:schemeClr val="accent1">
                    <a:lumMod val="60000"/>
                    <a:lumOff val="40000"/>
                  </a:schemeClr>
                </a:solidFill>
              </a:rPr>
              <a:t>ialogic reading behaviors</a:t>
            </a:r>
          </a:p>
          <a:p>
            <a:pPr algn="ctr"/>
            <a:r>
              <a:rPr lang="en-US" dirty="0" smtClean="0">
                <a:solidFill>
                  <a:schemeClr val="accent1">
                    <a:lumMod val="60000"/>
                    <a:lumOff val="40000"/>
                  </a:schemeClr>
                </a:solidFill>
              </a:rPr>
              <a:t>Family used 4 DRB most/all of the time</a:t>
            </a:r>
          </a:p>
          <a:p>
            <a:pPr algn="ctr"/>
            <a:r>
              <a:rPr lang="en-US" sz="1600" dirty="0" smtClean="0">
                <a:solidFill>
                  <a:schemeClr val="accent1">
                    <a:lumMod val="60000"/>
                    <a:lumOff val="40000"/>
                  </a:schemeClr>
                </a:solidFill>
              </a:rPr>
              <a:t>48% PRE to </a:t>
            </a:r>
            <a:r>
              <a:rPr lang="en-US" sz="1600" b="1" u="sng" dirty="0" smtClean="0">
                <a:solidFill>
                  <a:schemeClr val="accent1">
                    <a:lumMod val="60000"/>
                    <a:lumOff val="40000"/>
                  </a:schemeClr>
                </a:solidFill>
              </a:rPr>
              <a:t>87% POST</a:t>
            </a:r>
            <a:endParaRPr lang="en-US" sz="1600" b="1" u="sng" dirty="0">
              <a:solidFill>
                <a:schemeClr val="accent1">
                  <a:lumMod val="60000"/>
                  <a:lumOff val="40000"/>
                </a:schemeClr>
              </a:solidFill>
            </a:endParaRPr>
          </a:p>
        </p:txBody>
      </p:sp>
      <p:sp>
        <p:nvSpPr>
          <p:cNvPr id="14" name="TextBox 13"/>
          <p:cNvSpPr txBox="1"/>
          <p:nvPr/>
        </p:nvSpPr>
        <p:spPr>
          <a:xfrm>
            <a:off x="4648200" y="2365402"/>
            <a:ext cx="3200400" cy="1785104"/>
          </a:xfrm>
          <a:prstGeom prst="rect">
            <a:avLst/>
          </a:prstGeom>
          <a:noFill/>
        </p:spPr>
        <p:txBody>
          <a:bodyPr wrap="square" rtlCol="0">
            <a:spAutoFit/>
          </a:bodyPr>
          <a:lstStyle/>
          <a:p>
            <a:r>
              <a:rPr lang="en-US" sz="11000" b="1" dirty="0" smtClean="0">
                <a:solidFill>
                  <a:schemeClr val="tx2">
                    <a:lumMod val="60000"/>
                    <a:lumOff val="40000"/>
                  </a:schemeClr>
                </a:solidFill>
              </a:rPr>
              <a:t>22%</a:t>
            </a:r>
            <a:endParaRPr lang="en-US" sz="11000" b="1" dirty="0">
              <a:solidFill>
                <a:schemeClr val="tx2">
                  <a:lumMod val="60000"/>
                  <a:lumOff val="40000"/>
                </a:schemeClr>
              </a:solidFill>
            </a:endParaRPr>
          </a:p>
        </p:txBody>
      </p:sp>
      <p:sp>
        <p:nvSpPr>
          <p:cNvPr id="16" name="TextBox 15"/>
          <p:cNvSpPr txBox="1"/>
          <p:nvPr/>
        </p:nvSpPr>
        <p:spPr>
          <a:xfrm>
            <a:off x="4469642" y="3966584"/>
            <a:ext cx="4369558" cy="984885"/>
          </a:xfrm>
          <a:prstGeom prst="rect">
            <a:avLst/>
          </a:prstGeom>
          <a:noFill/>
        </p:spPr>
        <p:txBody>
          <a:bodyPr wrap="square" rtlCol="0">
            <a:spAutoFit/>
          </a:bodyPr>
          <a:lstStyle/>
          <a:p>
            <a:pPr algn="ctr"/>
            <a:r>
              <a:rPr lang="en-US" sz="2400" b="1" dirty="0">
                <a:solidFill>
                  <a:schemeClr val="tx2">
                    <a:lumMod val="60000"/>
                    <a:lumOff val="40000"/>
                  </a:schemeClr>
                </a:solidFill>
              </a:rPr>
              <a:t>F</a:t>
            </a:r>
            <a:r>
              <a:rPr lang="en-US" sz="2400" b="1" dirty="0" smtClean="0">
                <a:solidFill>
                  <a:schemeClr val="tx2">
                    <a:lumMod val="60000"/>
                    <a:lumOff val="40000"/>
                  </a:schemeClr>
                </a:solidFill>
              </a:rPr>
              <a:t>amily library Visits             </a:t>
            </a:r>
            <a:r>
              <a:rPr lang="en-US" dirty="0" smtClean="0">
                <a:solidFill>
                  <a:schemeClr val="tx2">
                    <a:lumMod val="60000"/>
                    <a:lumOff val="40000"/>
                  </a:schemeClr>
                </a:solidFill>
              </a:rPr>
              <a:t>Family visits library at least 2x/month</a:t>
            </a:r>
          </a:p>
          <a:p>
            <a:pPr algn="ctr"/>
            <a:r>
              <a:rPr lang="en-US" sz="1600" dirty="0" smtClean="0">
                <a:solidFill>
                  <a:schemeClr val="tx2">
                    <a:lumMod val="60000"/>
                    <a:lumOff val="40000"/>
                  </a:schemeClr>
                </a:solidFill>
              </a:rPr>
              <a:t>13% PRE to </a:t>
            </a:r>
            <a:r>
              <a:rPr lang="en-US" sz="1600" b="1" u="sng" dirty="0" smtClean="0">
                <a:solidFill>
                  <a:schemeClr val="tx2">
                    <a:lumMod val="60000"/>
                    <a:lumOff val="40000"/>
                  </a:schemeClr>
                </a:solidFill>
              </a:rPr>
              <a:t>35% POST</a:t>
            </a:r>
            <a:endParaRPr lang="en-US" sz="2400" b="1" u="sng" dirty="0" smtClean="0">
              <a:solidFill>
                <a:schemeClr val="tx2">
                  <a:lumMod val="60000"/>
                  <a:lumOff val="40000"/>
                </a:schemeClr>
              </a:solidFill>
            </a:endParaRPr>
          </a:p>
        </p:txBody>
      </p:sp>
      <p:sp>
        <p:nvSpPr>
          <p:cNvPr id="18" name="Up Arrow 17"/>
          <p:cNvSpPr/>
          <p:nvPr/>
        </p:nvSpPr>
        <p:spPr>
          <a:xfrm>
            <a:off x="7613460" y="2549324"/>
            <a:ext cx="899046" cy="1417260"/>
          </a:xfrm>
          <a:prstGeom prst="upArrow">
            <a:avLst/>
          </a:prstGeom>
          <a:gradFill>
            <a:gsLst>
              <a:gs pos="0">
                <a:schemeClr val="tx2">
                  <a:lumMod val="60000"/>
                  <a:lumOff val="40000"/>
                </a:schemeClr>
              </a:gs>
              <a:gs pos="50000">
                <a:schemeClr val="tx2">
                  <a:lumMod val="40000"/>
                  <a:lumOff val="60000"/>
                </a:schemeClr>
              </a:gs>
              <a:gs pos="100000">
                <a:schemeClr val="tx2">
                  <a:lumMod val="20000"/>
                  <a:lumOff val="80000"/>
                </a:schemeClr>
              </a:gs>
            </a:gsLst>
            <a:lin ang="5400000" scaled="0"/>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4" name="Title 1"/>
          <p:cNvSpPr>
            <a:spLocks noGrp="1"/>
          </p:cNvSpPr>
          <p:nvPr>
            <p:ph type="title"/>
          </p:nvPr>
        </p:nvSpPr>
        <p:spPr/>
        <p:txBody>
          <a:bodyPr/>
          <a:lstStyle/>
          <a:p>
            <a:r>
              <a:rPr lang="en-US" dirty="0"/>
              <a:t>Raising A Reader Outcomes &amp; Results</a:t>
            </a:r>
          </a:p>
        </p:txBody>
      </p:sp>
      <p:sp>
        <p:nvSpPr>
          <p:cNvPr id="29" name="TextBox 28"/>
          <p:cNvSpPr txBox="1"/>
          <p:nvPr/>
        </p:nvSpPr>
        <p:spPr>
          <a:xfrm>
            <a:off x="210401" y="1371600"/>
            <a:ext cx="8508242" cy="830997"/>
          </a:xfrm>
          <a:prstGeom prst="rect">
            <a:avLst/>
          </a:prstGeom>
          <a:noFill/>
          <a:ln w="25400">
            <a:solidFill>
              <a:schemeClr val="bg2">
                <a:lumMod val="50000"/>
              </a:schemeClr>
            </a:solidFill>
          </a:ln>
        </p:spPr>
        <p:txBody>
          <a:bodyPr wrap="square" rtlCol="0">
            <a:spAutoFit/>
          </a:bodyPr>
          <a:lstStyle/>
          <a:p>
            <a:pPr algn="ctr"/>
            <a:r>
              <a:rPr lang="en-US" sz="4800" b="1" dirty="0" smtClean="0">
                <a:ln>
                  <a:solidFill>
                    <a:schemeClr val="bg2">
                      <a:lumMod val="25000"/>
                    </a:schemeClr>
                  </a:solidFill>
                </a:ln>
                <a:solidFill>
                  <a:schemeClr val="tx1">
                    <a:lumMod val="50000"/>
                    <a:lumOff val="50000"/>
                  </a:schemeClr>
                </a:solidFill>
              </a:rPr>
              <a:t>INDICATORS OF SUCCESS</a:t>
            </a:r>
          </a:p>
        </p:txBody>
      </p:sp>
      <p:sp>
        <p:nvSpPr>
          <p:cNvPr id="13" name="TextBox 12"/>
          <p:cNvSpPr txBox="1"/>
          <p:nvPr/>
        </p:nvSpPr>
        <p:spPr>
          <a:xfrm>
            <a:off x="513071" y="5181600"/>
            <a:ext cx="7979106" cy="707886"/>
          </a:xfrm>
          <a:prstGeom prst="rect">
            <a:avLst/>
          </a:prstGeom>
          <a:noFill/>
        </p:spPr>
        <p:txBody>
          <a:bodyPr wrap="square" rtlCol="0">
            <a:spAutoFit/>
          </a:bodyPr>
          <a:lstStyle/>
          <a:p>
            <a:pPr algn="ctr"/>
            <a:r>
              <a:rPr lang="en-US" sz="2000" i="1" dirty="0" smtClean="0">
                <a:solidFill>
                  <a:schemeClr val="tx1">
                    <a:lumMod val="65000"/>
                    <a:lumOff val="35000"/>
                  </a:schemeClr>
                </a:solidFill>
              </a:rPr>
              <a:t>“My daughter has learned new words and she now enjoys reading with her dad and I” </a:t>
            </a:r>
            <a:r>
              <a:rPr lang="en-US" sz="1600" dirty="0" smtClean="0">
                <a:solidFill>
                  <a:schemeClr val="tx1">
                    <a:lumMod val="65000"/>
                    <a:lumOff val="35000"/>
                  </a:schemeClr>
                </a:solidFill>
              </a:rPr>
              <a:t>– Martha’s Village Parent</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141341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37144-E39C-48EB-AC23-F283E3CD528F}" type="slidenum">
              <a:rPr lang="en-US" smtClean="0"/>
              <a:t>15</a:t>
            </a:fld>
            <a:endParaRPr lang="en-US"/>
          </a:p>
        </p:txBody>
      </p:sp>
      <p:sp>
        <p:nvSpPr>
          <p:cNvPr id="10" name="TextBox 9"/>
          <p:cNvSpPr txBox="1"/>
          <p:nvPr/>
        </p:nvSpPr>
        <p:spPr>
          <a:xfrm>
            <a:off x="399764" y="2365402"/>
            <a:ext cx="3244755" cy="1785104"/>
          </a:xfrm>
          <a:prstGeom prst="rect">
            <a:avLst/>
          </a:prstGeom>
          <a:noFill/>
        </p:spPr>
        <p:txBody>
          <a:bodyPr wrap="square" rtlCol="0">
            <a:spAutoFit/>
          </a:bodyPr>
          <a:lstStyle/>
          <a:p>
            <a:r>
              <a:rPr lang="en-US" sz="11000" b="1" dirty="0" smtClean="0">
                <a:solidFill>
                  <a:schemeClr val="accent1">
                    <a:lumMod val="60000"/>
                    <a:lumOff val="40000"/>
                  </a:schemeClr>
                </a:solidFill>
              </a:rPr>
              <a:t>21%</a:t>
            </a:r>
            <a:endParaRPr lang="en-US" sz="11000" b="1" dirty="0">
              <a:solidFill>
                <a:schemeClr val="accent1">
                  <a:lumMod val="60000"/>
                  <a:lumOff val="40000"/>
                </a:schemeClr>
              </a:solidFill>
            </a:endParaRPr>
          </a:p>
        </p:txBody>
      </p:sp>
      <p:sp>
        <p:nvSpPr>
          <p:cNvPr id="11" name="Up Arrow 10"/>
          <p:cNvSpPr/>
          <p:nvPr/>
        </p:nvSpPr>
        <p:spPr>
          <a:xfrm rot="10800000">
            <a:off x="3231390" y="2549324"/>
            <a:ext cx="899046" cy="1417260"/>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2" name="TextBox 11"/>
          <p:cNvSpPr txBox="1"/>
          <p:nvPr/>
        </p:nvSpPr>
        <p:spPr>
          <a:xfrm>
            <a:off x="0" y="3966584"/>
            <a:ext cx="4495800" cy="707886"/>
          </a:xfrm>
          <a:prstGeom prst="rect">
            <a:avLst/>
          </a:prstGeom>
          <a:noFill/>
        </p:spPr>
        <p:txBody>
          <a:bodyPr wrap="square" rtlCol="0">
            <a:spAutoFit/>
          </a:bodyPr>
          <a:lstStyle/>
          <a:p>
            <a:pPr algn="ctr"/>
            <a:r>
              <a:rPr lang="en-US" sz="2400" b="1" dirty="0" smtClean="0">
                <a:solidFill>
                  <a:schemeClr val="accent1">
                    <a:lumMod val="60000"/>
                    <a:lumOff val="40000"/>
                  </a:schemeClr>
                </a:solidFill>
              </a:rPr>
              <a:t>Barriers to book sharing</a:t>
            </a:r>
          </a:p>
          <a:p>
            <a:pPr algn="ctr"/>
            <a:r>
              <a:rPr lang="en-US" sz="1600" dirty="0" smtClean="0">
                <a:solidFill>
                  <a:schemeClr val="accent1">
                    <a:lumMod val="60000"/>
                    <a:lumOff val="40000"/>
                  </a:schemeClr>
                </a:solidFill>
              </a:rPr>
              <a:t>55% PRE to </a:t>
            </a:r>
            <a:r>
              <a:rPr lang="en-US" sz="1600" b="1" u="sng" dirty="0" smtClean="0">
                <a:solidFill>
                  <a:schemeClr val="accent1">
                    <a:lumMod val="60000"/>
                    <a:lumOff val="40000"/>
                  </a:schemeClr>
                </a:solidFill>
              </a:rPr>
              <a:t>34% POST</a:t>
            </a:r>
            <a:endParaRPr lang="en-US" sz="1600" b="1" u="sng" dirty="0">
              <a:solidFill>
                <a:schemeClr val="accent1">
                  <a:lumMod val="60000"/>
                  <a:lumOff val="40000"/>
                </a:schemeClr>
              </a:solidFill>
            </a:endParaRPr>
          </a:p>
        </p:txBody>
      </p:sp>
      <p:sp>
        <p:nvSpPr>
          <p:cNvPr id="14" name="TextBox 13"/>
          <p:cNvSpPr txBox="1"/>
          <p:nvPr/>
        </p:nvSpPr>
        <p:spPr>
          <a:xfrm>
            <a:off x="4648200" y="2365402"/>
            <a:ext cx="3200400" cy="1785104"/>
          </a:xfrm>
          <a:prstGeom prst="rect">
            <a:avLst/>
          </a:prstGeom>
          <a:noFill/>
        </p:spPr>
        <p:txBody>
          <a:bodyPr wrap="square" rtlCol="0">
            <a:spAutoFit/>
          </a:bodyPr>
          <a:lstStyle/>
          <a:p>
            <a:r>
              <a:rPr lang="en-US" sz="11000" b="1" dirty="0" smtClean="0">
                <a:solidFill>
                  <a:schemeClr val="tx2">
                    <a:lumMod val="60000"/>
                    <a:lumOff val="40000"/>
                  </a:schemeClr>
                </a:solidFill>
              </a:rPr>
              <a:t>71%</a:t>
            </a:r>
            <a:endParaRPr lang="en-US" sz="11000" b="1" dirty="0">
              <a:solidFill>
                <a:schemeClr val="tx2">
                  <a:lumMod val="60000"/>
                  <a:lumOff val="40000"/>
                </a:schemeClr>
              </a:solidFill>
            </a:endParaRPr>
          </a:p>
        </p:txBody>
      </p:sp>
      <p:sp>
        <p:nvSpPr>
          <p:cNvPr id="16" name="TextBox 15"/>
          <p:cNvSpPr txBox="1"/>
          <p:nvPr/>
        </p:nvSpPr>
        <p:spPr>
          <a:xfrm>
            <a:off x="4469642" y="3966584"/>
            <a:ext cx="4369558" cy="707886"/>
          </a:xfrm>
          <a:prstGeom prst="rect">
            <a:avLst/>
          </a:prstGeom>
          <a:noFill/>
        </p:spPr>
        <p:txBody>
          <a:bodyPr wrap="square" rtlCol="0">
            <a:spAutoFit/>
          </a:bodyPr>
          <a:lstStyle/>
          <a:p>
            <a:pPr algn="ctr"/>
            <a:r>
              <a:rPr lang="en-US" sz="2400" b="1" dirty="0" smtClean="0">
                <a:solidFill>
                  <a:schemeClr val="tx2">
                    <a:lumMod val="60000"/>
                    <a:lumOff val="40000"/>
                  </a:schemeClr>
                </a:solidFill>
              </a:rPr>
              <a:t>Family achievement</a:t>
            </a:r>
          </a:p>
          <a:p>
            <a:pPr algn="ctr"/>
            <a:r>
              <a:rPr lang="en-US" sz="1600" dirty="0" smtClean="0">
                <a:solidFill>
                  <a:schemeClr val="tx2">
                    <a:lumMod val="60000"/>
                    <a:lumOff val="40000"/>
                  </a:schemeClr>
                </a:solidFill>
              </a:rPr>
              <a:t>Improvement in least 1 indicator</a:t>
            </a:r>
            <a:endParaRPr lang="en-US" sz="2400" b="1" u="sng" dirty="0" smtClean="0">
              <a:solidFill>
                <a:schemeClr val="tx2">
                  <a:lumMod val="60000"/>
                  <a:lumOff val="40000"/>
                </a:schemeClr>
              </a:solidFill>
            </a:endParaRPr>
          </a:p>
        </p:txBody>
      </p:sp>
      <p:sp>
        <p:nvSpPr>
          <p:cNvPr id="18" name="Up Arrow 17"/>
          <p:cNvSpPr/>
          <p:nvPr/>
        </p:nvSpPr>
        <p:spPr>
          <a:xfrm>
            <a:off x="7613460" y="2549324"/>
            <a:ext cx="899046" cy="1417260"/>
          </a:xfrm>
          <a:prstGeom prst="upArrow">
            <a:avLst/>
          </a:prstGeom>
          <a:gradFill>
            <a:gsLst>
              <a:gs pos="0">
                <a:schemeClr val="tx2">
                  <a:lumMod val="60000"/>
                  <a:lumOff val="40000"/>
                </a:schemeClr>
              </a:gs>
              <a:gs pos="50000">
                <a:schemeClr val="tx2">
                  <a:lumMod val="40000"/>
                  <a:lumOff val="60000"/>
                </a:schemeClr>
              </a:gs>
              <a:gs pos="100000">
                <a:schemeClr val="tx2">
                  <a:lumMod val="20000"/>
                  <a:lumOff val="80000"/>
                </a:schemeClr>
              </a:gs>
            </a:gsLst>
            <a:lin ang="5400000" scaled="0"/>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4" name="Title 1"/>
          <p:cNvSpPr>
            <a:spLocks noGrp="1"/>
          </p:cNvSpPr>
          <p:nvPr>
            <p:ph type="title"/>
          </p:nvPr>
        </p:nvSpPr>
        <p:spPr/>
        <p:txBody>
          <a:bodyPr/>
          <a:lstStyle/>
          <a:p>
            <a:r>
              <a:rPr lang="en-US" dirty="0"/>
              <a:t>Raising A Reader Outcomes &amp; Results</a:t>
            </a:r>
          </a:p>
        </p:txBody>
      </p:sp>
      <p:sp>
        <p:nvSpPr>
          <p:cNvPr id="29" name="TextBox 28"/>
          <p:cNvSpPr txBox="1"/>
          <p:nvPr/>
        </p:nvSpPr>
        <p:spPr>
          <a:xfrm>
            <a:off x="210401" y="1371600"/>
            <a:ext cx="8508242" cy="830997"/>
          </a:xfrm>
          <a:prstGeom prst="rect">
            <a:avLst/>
          </a:prstGeom>
          <a:noFill/>
          <a:ln w="25400">
            <a:solidFill>
              <a:schemeClr val="bg2">
                <a:lumMod val="50000"/>
              </a:schemeClr>
            </a:solidFill>
          </a:ln>
        </p:spPr>
        <p:txBody>
          <a:bodyPr wrap="square" rtlCol="0">
            <a:spAutoFit/>
          </a:bodyPr>
          <a:lstStyle/>
          <a:p>
            <a:pPr algn="ctr"/>
            <a:r>
              <a:rPr lang="en-US" sz="4800" b="1" dirty="0" smtClean="0">
                <a:ln>
                  <a:solidFill>
                    <a:schemeClr val="bg2">
                      <a:lumMod val="25000"/>
                    </a:schemeClr>
                  </a:solidFill>
                </a:ln>
                <a:solidFill>
                  <a:schemeClr val="tx1">
                    <a:lumMod val="50000"/>
                    <a:lumOff val="50000"/>
                  </a:schemeClr>
                </a:solidFill>
              </a:rPr>
              <a:t>OVERALL OUTCOMES</a:t>
            </a:r>
          </a:p>
        </p:txBody>
      </p:sp>
      <p:sp>
        <p:nvSpPr>
          <p:cNvPr id="13" name="TextBox 12"/>
          <p:cNvSpPr txBox="1"/>
          <p:nvPr/>
        </p:nvSpPr>
        <p:spPr>
          <a:xfrm>
            <a:off x="474969" y="5105400"/>
            <a:ext cx="7979106" cy="1015663"/>
          </a:xfrm>
          <a:prstGeom prst="rect">
            <a:avLst/>
          </a:prstGeom>
          <a:noFill/>
        </p:spPr>
        <p:txBody>
          <a:bodyPr wrap="square" rtlCol="0">
            <a:spAutoFit/>
          </a:bodyPr>
          <a:lstStyle/>
          <a:p>
            <a:pPr algn="ctr"/>
            <a:r>
              <a:rPr lang="en-US" sz="2000" i="1" dirty="0" smtClean="0">
                <a:solidFill>
                  <a:schemeClr val="tx1">
                    <a:lumMod val="65000"/>
                    <a:lumOff val="35000"/>
                  </a:schemeClr>
                </a:solidFill>
              </a:rPr>
              <a:t>“Raising A Reader allowed him to get new books each week that he probably wouldn’t have had otherwise</a:t>
            </a:r>
            <a:r>
              <a:rPr lang="en-US" sz="1600" i="1" dirty="0" smtClean="0">
                <a:solidFill>
                  <a:schemeClr val="tx1">
                    <a:lumMod val="65000"/>
                    <a:lumOff val="35000"/>
                  </a:schemeClr>
                </a:solidFill>
              </a:rPr>
              <a:t>. </a:t>
            </a:r>
            <a:r>
              <a:rPr lang="en-US" sz="2000" i="1" dirty="0" smtClean="0">
                <a:solidFill>
                  <a:schemeClr val="tx1">
                    <a:lumMod val="65000"/>
                    <a:lumOff val="35000"/>
                  </a:schemeClr>
                </a:solidFill>
              </a:rPr>
              <a:t>We learned the importance of reading and making the time to do so” </a:t>
            </a:r>
            <a:r>
              <a:rPr lang="en-US" sz="1600" dirty="0" smtClean="0">
                <a:solidFill>
                  <a:schemeClr val="tx1">
                    <a:lumMod val="65000"/>
                    <a:lumOff val="35000"/>
                  </a:schemeClr>
                </a:solidFill>
              </a:rPr>
              <a:t>– Martha’s Village Parent</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73170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37144-E39C-48EB-AC23-F283E3CD528F}" type="slidenum">
              <a:rPr lang="en-US" smtClean="0"/>
              <a:t>16</a:t>
            </a:fld>
            <a:endParaRPr lang="en-US"/>
          </a:p>
        </p:txBody>
      </p:sp>
      <p:sp>
        <p:nvSpPr>
          <p:cNvPr id="9" name="Rectangle 2"/>
          <p:cNvSpPr txBox="1">
            <a:spLocks noChangeArrowheads="1"/>
          </p:cNvSpPr>
          <p:nvPr/>
        </p:nvSpPr>
        <p:spPr bwMode="auto">
          <a:xfrm>
            <a:off x="176899" y="540488"/>
            <a:ext cx="8322983" cy="6096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l" rtl="0" eaLnBrk="0" fontAlgn="base" hangingPunct="0">
              <a:lnSpc>
                <a:spcPct val="85000"/>
              </a:lnSpc>
              <a:spcBef>
                <a:spcPct val="0"/>
              </a:spcBef>
              <a:spcAft>
                <a:spcPct val="0"/>
              </a:spcAft>
              <a:defRPr sz="3200" b="1">
                <a:solidFill>
                  <a:srgbClr val="003399"/>
                </a:solidFill>
                <a:latin typeface="Franklin Gothic Book" pitchFamily="34" charset="0"/>
                <a:ea typeface="ＭＳ Ｐゴシック" pitchFamily="-106" charset="-128"/>
                <a:cs typeface="+mj-cs"/>
              </a:defRPr>
            </a:lvl1pPr>
            <a:lvl2pPr algn="l" rtl="0" eaLnBrk="0" fontAlgn="base" hangingPunct="0">
              <a:lnSpc>
                <a:spcPct val="85000"/>
              </a:lnSpc>
              <a:spcBef>
                <a:spcPct val="0"/>
              </a:spcBef>
              <a:spcAft>
                <a:spcPct val="0"/>
              </a:spcAft>
              <a:defRPr sz="3200" b="1">
                <a:solidFill>
                  <a:srgbClr val="003399"/>
                </a:solidFill>
                <a:latin typeface="Frutiger 45 Light" pitchFamily="34" charset="0"/>
                <a:ea typeface="ＭＳ Ｐゴシック" pitchFamily="-106" charset="-128"/>
              </a:defRPr>
            </a:lvl2pPr>
            <a:lvl3pPr algn="l" rtl="0" eaLnBrk="0" fontAlgn="base" hangingPunct="0">
              <a:lnSpc>
                <a:spcPct val="85000"/>
              </a:lnSpc>
              <a:spcBef>
                <a:spcPct val="0"/>
              </a:spcBef>
              <a:spcAft>
                <a:spcPct val="0"/>
              </a:spcAft>
              <a:defRPr sz="3200" b="1">
                <a:solidFill>
                  <a:srgbClr val="003399"/>
                </a:solidFill>
                <a:latin typeface="Frutiger 45 Light" pitchFamily="34" charset="0"/>
                <a:ea typeface="ＭＳ Ｐゴシック" pitchFamily="-106" charset="-128"/>
              </a:defRPr>
            </a:lvl3pPr>
            <a:lvl4pPr algn="l" rtl="0" eaLnBrk="0" fontAlgn="base" hangingPunct="0">
              <a:lnSpc>
                <a:spcPct val="85000"/>
              </a:lnSpc>
              <a:spcBef>
                <a:spcPct val="0"/>
              </a:spcBef>
              <a:spcAft>
                <a:spcPct val="0"/>
              </a:spcAft>
              <a:defRPr sz="3200" b="1">
                <a:solidFill>
                  <a:srgbClr val="003399"/>
                </a:solidFill>
                <a:latin typeface="Frutiger 45 Light" pitchFamily="34" charset="0"/>
                <a:ea typeface="ＭＳ Ｐゴシック" pitchFamily="-106" charset="-128"/>
              </a:defRPr>
            </a:lvl4pPr>
            <a:lvl5pPr algn="l" rtl="0" eaLnBrk="0" fontAlgn="base" hangingPunct="0">
              <a:lnSpc>
                <a:spcPct val="85000"/>
              </a:lnSpc>
              <a:spcBef>
                <a:spcPct val="0"/>
              </a:spcBef>
              <a:spcAft>
                <a:spcPct val="0"/>
              </a:spcAft>
              <a:defRPr sz="3200" b="1">
                <a:solidFill>
                  <a:srgbClr val="003399"/>
                </a:solidFill>
                <a:latin typeface="Frutiger 45 Light" pitchFamily="34" charset="0"/>
                <a:ea typeface="ＭＳ Ｐゴシック" pitchFamily="-106" charset="-128"/>
              </a:defRPr>
            </a:lvl5pPr>
            <a:lvl6pPr marL="457177" algn="l" rtl="0" fontAlgn="base">
              <a:lnSpc>
                <a:spcPct val="85000"/>
              </a:lnSpc>
              <a:spcBef>
                <a:spcPct val="0"/>
              </a:spcBef>
              <a:spcAft>
                <a:spcPct val="0"/>
              </a:spcAft>
              <a:defRPr sz="3200" b="1">
                <a:solidFill>
                  <a:srgbClr val="003399"/>
                </a:solidFill>
                <a:latin typeface="Frutiger 45 Light" pitchFamily="34" charset="0"/>
              </a:defRPr>
            </a:lvl6pPr>
            <a:lvl7pPr marL="914353" algn="l" rtl="0" fontAlgn="base">
              <a:lnSpc>
                <a:spcPct val="85000"/>
              </a:lnSpc>
              <a:spcBef>
                <a:spcPct val="0"/>
              </a:spcBef>
              <a:spcAft>
                <a:spcPct val="0"/>
              </a:spcAft>
              <a:defRPr sz="3200" b="1">
                <a:solidFill>
                  <a:srgbClr val="003399"/>
                </a:solidFill>
                <a:latin typeface="Frutiger 45 Light" pitchFamily="34" charset="0"/>
              </a:defRPr>
            </a:lvl7pPr>
            <a:lvl8pPr marL="1371530" algn="l" rtl="0" fontAlgn="base">
              <a:lnSpc>
                <a:spcPct val="85000"/>
              </a:lnSpc>
              <a:spcBef>
                <a:spcPct val="0"/>
              </a:spcBef>
              <a:spcAft>
                <a:spcPct val="0"/>
              </a:spcAft>
              <a:defRPr sz="3200" b="1">
                <a:solidFill>
                  <a:srgbClr val="003399"/>
                </a:solidFill>
                <a:latin typeface="Frutiger 45 Light" pitchFamily="34" charset="0"/>
              </a:defRPr>
            </a:lvl8pPr>
            <a:lvl9pPr marL="1828706" algn="l" rtl="0" fontAlgn="base">
              <a:lnSpc>
                <a:spcPct val="85000"/>
              </a:lnSpc>
              <a:spcBef>
                <a:spcPct val="0"/>
              </a:spcBef>
              <a:spcAft>
                <a:spcPct val="0"/>
              </a:spcAft>
              <a:defRPr sz="3200" b="1">
                <a:solidFill>
                  <a:srgbClr val="003399"/>
                </a:solidFill>
                <a:latin typeface="Frutiger 45 Light" pitchFamily="34" charset="0"/>
              </a:defRPr>
            </a:lvl9pPr>
          </a:lstStyle>
          <a:p>
            <a:pPr lvl="0" eaLnBrk="1" hangingPunct="1"/>
            <a:r>
              <a:rPr lang="en-US" sz="2400" dirty="0">
                <a:solidFill>
                  <a:srgbClr val="E31B23"/>
                </a:solidFill>
                <a:latin typeface="Arial" panose="020B0604020202020204" pitchFamily="34" charset="0"/>
                <a:ea typeface="+mj-ea"/>
                <a:cs typeface="Arial" panose="020B0604020202020204" pitchFamily="34" charset="0"/>
              </a:rPr>
              <a:t>Raising A Reader Program Aims</a:t>
            </a:r>
          </a:p>
        </p:txBody>
      </p:sp>
      <p:sp>
        <p:nvSpPr>
          <p:cNvPr id="6" name="Freeform 5"/>
          <p:cNvSpPr/>
          <p:nvPr/>
        </p:nvSpPr>
        <p:spPr>
          <a:xfrm>
            <a:off x="3505199" y="3124200"/>
            <a:ext cx="2209801" cy="1403700"/>
          </a:xfrm>
          <a:custGeom>
            <a:avLst/>
            <a:gdLst>
              <a:gd name="connsiteX0" fmla="*/ 0 w 1219200"/>
              <a:gd name="connsiteY0" fmla="*/ 203204 h 1219200"/>
              <a:gd name="connsiteX1" fmla="*/ 203204 w 1219200"/>
              <a:gd name="connsiteY1" fmla="*/ 0 h 1219200"/>
              <a:gd name="connsiteX2" fmla="*/ 1015996 w 1219200"/>
              <a:gd name="connsiteY2" fmla="*/ 0 h 1219200"/>
              <a:gd name="connsiteX3" fmla="*/ 1219200 w 1219200"/>
              <a:gd name="connsiteY3" fmla="*/ 203204 h 1219200"/>
              <a:gd name="connsiteX4" fmla="*/ 1219200 w 1219200"/>
              <a:gd name="connsiteY4" fmla="*/ 1015996 h 1219200"/>
              <a:gd name="connsiteX5" fmla="*/ 1015996 w 1219200"/>
              <a:gd name="connsiteY5" fmla="*/ 1219200 h 1219200"/>
              <a:gd name="connsiteX6" fmla="*/ 203204 w 1219200"/>
              <a:gd name="connsiteY6" fmla="*/ 1219200 h 1219200"/>
              <a:gd name="connsiteX7" fmla="*/ 0 w 1219200"/>
              <a:gd name="connsiteY7" fmla="*/ 1015996 h 1219200"/>
              <a:gd name="connsiteX8" fmla="*/ 0 w 1219200"/>
              <a:gd name="connsiteY8" fmla="*/ 20320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 h="1219200">
                <a:moveTo>
                  <a:pt x="0" y="203204"/>
                </a:moveTo>
                <a:cubicBezTo>
                  <a:pt x="0" y="90978"/>
                  <a:pt x="90978" y="0"/>
                  <a:pt x="203204" y="0"/>
                </a:cubicBez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616" tIns="97616" rIns="97616" bIns="97616" numCol="1" spcCol="1270" anchor="ctr" anchorCtr="0">
            <a:noAutofit/>
          </a:bodyPr>
          <a:lstStyle/>
          <a:p>
            <a:pPr lvl="0" algn="ctr" defTabSz="666750">
              <a:lnSpc>
                <a:spcPct val="90000"/>
              </a:lnSpc>
              <a:spcBef>
                <a:spcPct val="0"/>
              </a:spcBef>
              <a:spcAft>
                <a:spcPct val="35000"/>
              </a:spcAft>
            </a:pPr>
            <a:r>
              <a:rPr lang="en-US" sz="2400" kern="1200" dirty="0" smtClean="0"/>
              <a:t>Family Engagement</a:t>
            </a:r>
            <a:endParaRPr lang="en-US" sz="2400" kern="1200" dirty="0"/>
          </a:p>
        </p:txBody>
      </p:sp>
      <p:sp>
        <p:nvSpPr>
          <p:cNvPr id="12" name="Freeform 11"/>
          <p:cNvSpPr/>
          <p:nvPr/>
        </p:nvSpPr>
        <p:spPr>
          <a:xfrm>
            <a:off x="3505199" y="1295400"/>
            <a:ext cx="2218103" cy="1295400"/>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3"/>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736" tIns="62736" rIns="62736" bIns="62736" numCol="1" spcCol="1270" anchor="ctr" anchorCtr="0">
            <a:noAutofit/>
          </a:bodyPr>
          <a:lstStyle/>
          <a:p>
            <a:pPr lvl="0" algn="ctr" defTabSz="400050">
              <a:lnSpc>
                <a:spcPct val="90000"/>
              </a:lnSpc>
              <a:spcBef>
                <a:spcPct val="0"/>
              </a:spcBef>
              <a:spcAft>
                <a:spcPct val="35000"/>
              </a:spcAft>
            </a:pPr>
            <a:r>
              <a:rPr lang="en-US" kern="1200" dirty="0" smtClean="0"/>
              <a:t>Healthy Brain Development</a:t>
            </a:r>
            <a:endParaRPr lang="en-US" kern="1200" dirty="0"/>
          </a:p>
        </p:txBody>
      </p:sp>
      <p:sp>
        <p:nvSpPr>
          <p:cNvPr id="14" name="Freeform 13"/>
          <p:cNvSpPr/>
          <p:nvPr/>
        </p:nvSpPr>
        <p:spPr>
          <a:xfrm>
            <a:off x="6120500" y="4294644"/>
            <a:ext cx="2109099" cy="1306056"/>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216" tIns="93216" rIns="93216" bIns="93216" numCol="1" spcCol="1270" anchor="ctr" anchorCtr="0">
            <a:noAutofit/>
          </a:bodyPr>
          <a:lstStyle/>
          <a:p>
            <a:pPr lvl="0" algn="ctr" defTabSz="933450">
              <a:lnSpc>
                <a:spcPct val="90000"/>
              </a:lnSpc>
              <a:spcBef>
                <a:spcPct val="0"/>
              </a:spcBef>
              <a:spcAft>
                <a:spcPct val="35000"/>
              </a:spcAft>
            </a:pPr>
            <a:r>
              <a:rPr lang="en-US" kern="1200" dirty="0" smtClean="0"/>
              <a:t>Intrinsic Reading Motivation</a:t>
            </a:r>
            <a:endParaRPr lang="en-US" kern="1200" dirty="0"/>
          </a:p>
        </p:txBody>
      </p:sp>
      <p:sp>
        <p:nvSpPr>
          <p:cNvPr id="16" name="Freeform 15"/>
          <p:cNvSpPr/>
          <p:nvPr/>
        </p:nvSpPr>
        <p:spPr>
          <a:xfrm>
            <a:off x="1066800" y="4350508"/>
            <a:ext cx="2057400" cy="1250192"/>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5"/>
          </a:solid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276" tIns="65276" rIns="65276" bIns="65276" numCol="1" spcCol="1270" anchor="ctr" anchorCtr="0">
            <a:noAutofit/>
          </a:bodyPr>
          <a:lstStyle/>
          <a:p>
            <a:pPr lvl="0" algn="ctr" defTabSz="444500">
              <a:lnSpc>
                <a:spcPct val="90000"/>
              </a:lnSpc>
              <a:spcBef>
                <a:spcPct val="0"/>
              </a:spcBef>
              <a:spcAft>
                <a:spcPct val="35000"/>
              </a:spcAft>
            </a:pPr>
            <a:r>
              <a:rPr lang="en-US" kern="1200" dirty="0" smtClean="0"/>
              <a:t>Early Literacy and Language Development</a:t>
            </a:r>
            <a:endParaRPr lang="en-US" kern="1200" dirty="0"/>
          </a:p>
        </p:txBody>
      </p:sp>
      <p:cxnSp>
        <p:nvCxnSpPr>
          <p:cNvPr id="18" name="Straight Arrow Connector 17"/>
          <p:cNvCxnSpPr/>
          <p:nvPr/>
        </p:nvCxnSpPr>
        <p:spPr>
          <a:xfrm flipV="1">
            <a:off x="4648202" y="25908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3048000" y="4169688"/>
            <a:ext cx="457200" cy="2499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5723302" y="4169688"/>
            <a:ext cx="448897" cy="2499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40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bucketlistlife.com/wp-content/uploads/2014/12/redy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91316" y="2366705"/>
            <a:ext cx="5280543" cy="36554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9846" y="378775"/>
            <a:ext cx="8085504" cy="897132"/>
          </a:xfrm>
        </p:spPr>
        <p:txBody>
          <a:bodyPr>
            <a:normAutofit/>
          </a:bodyPr>
          <a:lstStyle/>
          <a:p>
            <a:pPr lvl="0"/>
            <a:r>
              <a:rPr lang="en-US" dirty="0"/>
              <a:t>Program </a:t>
            </a:r>
            <a:r>
              <a:rPr lang="en-US" dirty="0" smtClean="0"/>
              <a:t>Aims: </a:t>
            </a:r>
            <a:r>
              <a:rPr lang="en-US" dirty="0"/>
              <a:t/>
            </a:r>
            <a:br>
              <a:rPr lang="en-US" dirty="0"/>
            </a:br>
            <a:r>
              <a:rPr lang="en-US" sz="2000" b="0" dirty="0">
                <a:solidFill>
                  <a:schemeClr val="tx1"/>
                </a:solidFill>
              </a:rPr>
              <a:t>How Can We Foster Brain Development?</a:t>
            </a:r>
          </a:p>
        </p:txBody>
      </p:sp>
      <p:sp>
        <p:nvSpPr>
          <p:cNvPr id="4" name="Content Placeholder 3"/>
          <p:cNvSpPr>
            <a:spLocks noGrp="1"/>
          </p:cNvSpPr>
          <p:nvPr>
            <p:ph sz="half" idx="2"/>
          </p:nvPr>
        </p:nvSpPr>
        <p:spPr>
          <a:xfrm>
            <a:off x="446567" y="2057400"/>
            <a:ext cx="6039293" cy="3801532"/>
          </a:xfrm>
        </p:spPr>
        <p:txBody>
          <a:bodyPr>
            <a:normAutofit/>
          </a:bodyPr>
          <a:lstStyle/>
          <a:p>
            <a:pPr marL="0" indent="0">
              <a:buNone/>
            </a:pPr>
            <a:r>
              <a:rPr lang="en-US" sz="2000" b="1" dirty="0" smtClean="0"/>
              <a:t>Brain Yarn Activity:</a:t>
            </a:r>
          </a:p>
          <a:p>
            <a:r>
              <a:rPr lang="en-US" sz="1800" dirty="0" smtClean="0"/>
              <a:t>Gather </a:t>
            </a:r>
            <a:r>
              <a:rPr lang="en-US" sz="1800" dirty="0"/>
              <a:t>in a circle</a:t>
            </a:r>
          </a:p>
          <a:p>
            <a:r>
              <a:rPr lang="en-US" sz="1800" dirty="0"/>
              <a:t>While holding a ball of yarn, one person will describe what he/she likes to do with young children (e.g. sing songs).  </a:t>
            </a:r>
          </a:p>
          <a:p>
            <a:r>
              <a:rPr lang="en-US" sz="1800" dirty="0"/>
              <a:t>After the first person has a turn, he/she will hold the end of the yarn and throw the ball of yarn to another person in the circle.  </a:t>
            </a:r>
          </a:p>
          <a:p>
            <a:r>
              <a:rPr lang="en-US" sz="1800" dirty="0"/>
              <a:t>Repeat the process until every person in the circle has had a turn.  </a:t>
            </a:r>
          </a:p>
          <a:p>
            <a:endParaRPr lang="en-US" sz="2000" dirty="0"/>
          </a:p>
        </p:txBody>
      </p:sp>
      <p:sp>
        <p:nvSpPr>
          <p:cNvPr id="5" name="Date Placeholder 4"/>
          <p:cNvSpPr>
            <a:spLocks noGrp="1"/>
          </p:cNvSpPr>
          <p:nvPr>
            <p:ph type="dt" sz="half" idx="10"/>
          </p:nvPr>
        </p:nvSpPr>
        <p:spPr/>
        <p:txBody>
          <a:bodyPr/>
          <a:lstStyle/>
          <a:p>
            <a:fld id="{B36A0C5F-ED6A-407A-9418-1C98F951F5F3}" type="datetime1">
              <a:rPr lang="en-US" smtClean="0"/>
              <a:pPr/>
              <a:t>10/4/2018</a:t>
            </a:fld>
            <a:endParaRPr lang="en-US" dirty="0"/>
          </a:p>
        </p:txBody>
      </p:sp>
      <p:sp>
        <p:nvSpPr>
          <p:cNvPr id="6" name="Slide Number Placeholder 5"/>
          <p:cNvSpPr>
            <a:spLocks noGrp="1"/>
          </p:cNvSpPr>
          <p:nvPr>
            <p:ph type="sldNum" sz="quarter" idx="12"/>
          </p:nvPr>
        </p:nvSpPr>
        <p:spPr/>
        <p:txBody>
          <a:bodyPr/>
          <a:lstStyle/>
          <a:p>
            <a:fld id="{1F3A1D8A-5860-4318-A13C-71692FF51BC3}" type="slidenum">
              <a:rPr lang="en-US" smtClean="0"/>
              <a:pPr/>
              <a:t>17</a:t>
            </a:fld>
            <a:endParaRPr lang="en-US" dirty="0"/>
          </a:p>
        </p:txBody>
      </p:sp>
      <p:sp>
        <p:nvSpPr>
          <p:cNvPr id="3" name="TextBox 2"/>
          <p:cNvSpPr txBox="1"/>
          <p:nvPr/>
        </p:nvSpPr>
        <p:spPr>
          <a:xfrm>
            <a:off x="457200" y="1447800"/>
            <a:ext cx="7620000" cy="400110"/>
          </a:xfrm>
          <a:prstGeom prst="rect">
            <a:avLst/>
          </a:prstGeom>
          <a:noFill/>
        </p:spPr>
        <p:txBody>
          <a:bodyPr wrap="square" rtlCol="0">
            <a:spAutoFit/>
          </a:bodyPr>
          <a:lstStyle/>
          <a:p>
            <a:pPr>
              <a:buNone/>
            </a:pPr>
            <a:r>
              <a:rPr lang="en-US" sz="2000" b="1" kern="0" dirty="0"/>
              <a:t>How Does the Brain Know Which Connections to Keep?</a:t>
            </a:r>
          </a:p>
        </p:txBody>
      </p:sp>
    </p:spTree>
    <p:extLst>
      <p:ext uri="{BB962C8B-B14F-4D97-AF65-F5344CB8AC3E}">
        <p14:creationId xmlns:p14="http://schemas.microsoft.com/office/powerpoint/2010/main" val="387776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18</a:t>
            </a:fld>
            <a:endParaRPr lang="en-US" dirty="0"/>
          </a:p>
        </p:txBody>
      </p:sp>
      <p:sp>
        <p:nvSpPr>
          <p:cNvPr id="6" name="Title 1"/>
          <p:cNvSpPr txBox="1">
            <a:spLocks/>
          </p:cNvSpPr>
          <p:nvPr/>
        </p:nvSpPr>
        <p:spPr>
          <a:xfrm>
            <a:off x="429846" y="335177"/>
            <a:ext cx="8085504" cy="66895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a:lstStyle>
          <a:p>
            <a:r>
              <a:rPr lang="en-US" dirty="0" smtClean="0"/>
              <a:t>Theory of Change</a:t>
            </a:r>
            <a:endParaRPr lang="en-US" dirty="0"/>
          </a:p>
        </p:txBody>
      </p:sp>
      <p:sp>
        <p:nvSpPr>
          <p:cNvPr id="7" name="Rectangle 6"/>
          <p:cNvSpPr/>
          <p:nvPr/>
        </p:nvSpPr>
        <p:spPr>
          <a:xfrm>
            <a:off x="4093344" y="2957243"/>
            <a:ext cx="957313" cy="369332"/>
          </a:xfrm>
          <a:prstGeom prst="rect">
            <a:avLst/>
          </a:prstGeom>
        </p:spPr>
        <p:txBody>
          <a:bodyPr wrap="none">
            <a:spAutoFit/>
          </a:bodyPr>
          <a:lstStyle/>
          <a:p>
            <a:pPr algn="ctr"/>
            <a:r>
              <a:rPr lang="en-US" b="1" dirty="0" smtClean="0">
                <a:solidFill>
                  <a:schemeClr val="bg1"/>
                </a:solidFill>
                <a:latin typeface="Corbel" pitchFamily="34" charset="0"/>
              </a:rPr>
              <a:t>Finance</a:t>
            </a:r>
            <a:endParaRPr lang="en-US" b="1" dirty="0">
              <a:solidFill>
                <a:srgbClr val="FFC000"/>
              </a:solidFill>
              <a:latin typeface="Corbel" pitchFamily="34" charset="0"/>
            </a:endParaRPr>
          </a:p>
        </p:txBody>
      </p:sp>
      <p:sp>
        <p:nvSpPr>
          <p:cNvPr id="8" name="Slide Number Placeholder 3"/>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6237144-E39C-48EB-AC23-F283E3CD528F}" type="slidenum">
              <a:rPr lang="en-US" smtClean="0"/>
              <a:pPr/>
              <a:t>18</a:t>
            </a:fld>
            <a:endParaRPr lang="en-US"/>
          </a:p>
        </p:txBody>
      </p:sp>
      <p:sp>
        <p:nvSpPr>
          <p:cNvPr id="9" name="AutoShape 1"/>
          <p:cNvSpPr>
            <a:spLocks noChangeArrowheads="1"/>
          </p:cNvSpPr>
          <p:nvPr/>
        </p:nvSpPr>
        <p:spPr bwMode="auto">
          <a:xfrm>
            <a:off x="2286000" y="1389309"/>
            <a:ext cx="4419600" cy="4038600"/>
          </a:xfrm>
          <a:prstGeom prst="star5">
            <a:avLst/>
          </a:prstGeom>
          <a:solidFill>
            <a:srgbClr val="F22240"/>
          </a:solidFill>
          <a:ln w="9360">
            <a:solidFill>
              <a:srgbClr val="000000"/>
            </a:solidFill>
            <a:miter lim="800000"/>
            <a:headEnd/>
            <a:tailEnd/>
          </a:ln>
          <a:effectLst/>
        </p:spPr>
        <p:txBody>
          <a:bodyPr wrap="none" anchor="ctr"/>
          <a:lstStyle/>
          <a:p>
            <a:pPr>
              <a:defRPr/>
            </a:pPr>
            <a:endParaRPr lang="en-US" dirty="0">
              <a:solidFill>
                <a:srgbClr val="008677"/>
              </a:solidFill>
            </a:endParaRPr>
          </a:p>
        </p:txBody>
      </p:sp>
      <p:sp>
        <p:nvSpPr>
          <p:cNvPr id="11" name="Text Box 2"/>
          <p:cNvSpPr txBox="1">
            <a:spLocks noChangeArrowheads="1"/>
          </p:cNvSpPr>
          <p:nvPr/>
        </p:nvSpPr>
        <p:spPr bwMode="auto">
          <a:xfrm>
            <a:off x="3414658" y="847314"/>
            <a:ext cx="2115880" cy="525401"/>
          </a:xfrm>
          <a:prstGeom prst="rect">
            <a:avLst/>
          </a:prstGeom>
          <a:noFill/>
          <a:ln w="9525">
            <a:noFill/>
            <a:round/>
            <a:headEnd/>
            <a:tailEnd/>
          </a:ln>
        </p:spPr>
        <p:txBody>
          <a:bodyPr wrap="square" lIns="90000" tIns="46800" rIns="90000" bIns="46800">
            <a:spAutoFit/>
          </a:bodyPr>
          <a:lstStyle/>
          <a:p>
            <a:pPr algn="ctr">
              <a:spcBef>
                <a:spcPts val="1000"/>
              </a:spcBef>
              <a:buClr>
                <a:srgbClr val="CA0C27"/>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CA0C27"/>
                </a:solidFill>
              </a:rPr>
              <a:t>Child</a:t>
            </a:r>
            <a:r>
              <a:rPr lang="en-GB" sz="1400" b="1" dirty="0">
                <a:solidFill>
                  <a:srgbClr val="000099"/>
                </a:solidFill>
              </a:rPr>
              <a:t> drives the </a:t>
            </a:r>
            <a:r>
              <a:rPr lang="en-GB" sz="1400" b="1" dirty="0" smtClean="0">
                <a:solidFill>
                  <a:srgbClr val="000099"/>
                </a:solidFill>
              </a:rPr>
              <a:t>process.</a:t>
            </a:r>
            <a:endParaRPr lang="en-GB" sz="1400" b="1" dirty="0">
              <a:solidFill>
                <a:srgbClr val="000099"/>
              </a:solidFill>
            </a:endParaRPr>
          </a:p>
        </p:txBody>
      </p:sp>
      <p:sp>
        <p:nvSpPr>
          <p:cNvPr id="14" name="Text Box 5"/>
          <p:cNvSpPr txBox="1">
            <a:spLocks noChangeArrowheads="1"/>
          </p:cNvSpPr>
          <p:nvPr/>
        </p:nvSpPr>
        <p:spPr bwMode="auto">
          <a:xfrm>
            <a:off x="429846" y="2375127"/>
            <a:ext cx="1845437" cy="740845"/>
          </a:xfrm>
          <a:prstGeom prst="rect">
            <a:avLst/>
          </a:prstGeom>
          <a:noFill/>
          <a:ln w="9525">
            <a:noFill/>
            <a:round/>
            <a:headEnd/>
            <a:tailEnd/>
          </a:ln>
        </p:spPr>
        <p:txBody>
          <a:bodyPr wrap="square" lIns="90000" tIns="46800" rIns="90000" bIns="46800">
            <a:spAutoFit/>
          </a:bodyPr>
          <a:lstStyle/>
          <a:p>
            <a:pPr>
              <a:spcBef>
                <a:spcPts val="1000"/>
              </a:spcBef>
              <a:buClr>
                <a:srgbClr val="CA0C27"/>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CA0C27"/>
                </a:solidFill>
              </a:rPr>
              <a:t>Parents </a:t>
            </a:r>
            <a:r>
              <a:rPr lang="en-GB" sz="1400" b="1" dirty="0">
                <a:solidFill>
                  <a:srgbClr val="000099"/>
                </a:solidFill>
              </a:rPr>
              <a:t>learn and engage in “read-aloud” </a:t>
            </a:r>
            <a:r>
              <a:rPr lang="en-GB" sz="1400" b="1" dirty="0" smtClean="0">
                <a:solidFill>
                  <a:srgbClr val="000099"/>
                </a:solidFill>
              </a:rPr>
              <a:t>strategies.</a:t>
            </a:r>
            <a:endParaRPr lang="en-GB" sz="1400" b="1" dirty="0">
              <a:solidFill>
                <a:srgbClr val="000099"/>
              </a:solidFill>
            </a:endParaRPr>
          </a:p>
        </p:txBody>
      </p:sp>
      <p:sp>
        <p:nvSpPr>
          <p:cNvPr id="18" name="Text Box 8"/>
          <p:cNvSpPr txBox="1">
            <a:spLocks noChangeArrowheads="1"/>
          </p:cNvSpPr>
          <p:nvPr/>
        </p:nvSpPr>
        <p:spPr bwMode="auto">
          <a:xfrm>
            <a:off x="6858000" y="2375126"/>
            <a:ext cx="1882773" cy="740845"/>
          </a:xfrm>
          <a:prstGeom prst="rect">
            <a:avLst/>
          </a:prstGeom>
          <a:noFill/>
          <a:ln w="9525">
            <a:noFill/>
            <a:round/>
            <a:headEnd/>
            <a:tailEnd/>
          </a:ln>
        </p:spPr>
        <p:txBody>
          <a:bodyPr wrap="square" lIns="90000" tIns="46800" rIns="90000" bIns="46800">
            <a:spAutoFit/>
          </a:bodyPr>
          <a:lstStyle/>
          <a:p>
            <a:pPr>
              <a:spcBef>
                <a:spcPts val="1000"/>
              </a:spcBef>
              <a:buClr>
                <a:srgbClr val="CA0C27"/>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CA0C27"/>
                </a:solidFill>
              </a:rPr>
              <a:t>Coordinators </a:t>
            </a:r>
            <a:r>
              <a:rPr lang="en-GB" sz="1400" b="1" dirty="0">
                <a:solidFill>
                  <a:srgbClr val="000099"/>
                </a:solidFill>
              </a:rPr>
              <a:t>ensure that delivery system is </a:t>
            </a:r>
            <a:r>
              <a:rPr lang="en-GB" sz="1400" b="1" dirty="0" smtClean="0">
                <a:solidFill>
                  <a:srgbClr val="333399"/>
                </a:solidFill>
              </a:rPr>
              <a:t>turnkey.</a:t>
            </a:r>
            <a:endParaRPr lang="en-GB" sz="1400" b="1" dirty="0">
              <a:solidFill>
                <a:srgbClr val="333399"/>
              </a:solidFill>
            </a:endParaRPr>
          </a:p>
        </p:txBody>
      </p:sp>
      <p:sp>
        <p:nvSpPr>
          <p:cNvPr id="20" name="Text Box 4"/>
          <p:cNvSpPr txBox="1">
            <a:spLocks noChangeArrowheads="1"/>
          </p:cNvSpPr>
          <p:nvPr/>
        </p:nvSpPr>
        <p:spPr bwMode="auto">
          <a:xfrm>
            <a:off x="284989" y="4984462"/>
            <a:ext cx="2839211" cy="740845"/>
          </a:xfrm>
          <a:prstGeom prst="rect">
            <a:avLst/>
          </a:prstGeom>
          <a:noFill/>
          <a:ln w="9525">
            <a:noFill/>
            <a:round/>
            <a:headEnd/>
            <a:tailEnd/>
          </a:ln>
        </p:spPr>
        <p:txBody>
          <a:bodyPr wrap="square" lIns="90000" tIns="46800" rIns="90000" bIns="46800">
            <a:spAutoFit/>
          </a:bodyPr>
          <a:lstStyle/>
          <a:p>
            <a:pPr>
              <a:spcBef>
                <a:spcPts val="1000"/>
              </a:spcBef>
              <a:buClr>
                <a:srgbClr val="CA0C27"/>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CA0C27"/>
                </a:solidFill>
              </a:rPr>
              <a:t>Program Implementers</a:t>
            </a:r>
            <a:r>
              <a:rPr lang="en-GB" sz="1400" b="1" dirty="0">
                <a:solidFill>
                  <a:srgbClr val="000099"/>
                </a:solidFill>
              </a:rPr>
              <a:t> are trained to communicate early literacy strategies to </a:t>
            </a:r>
            <a:r>
              <a:rPr lang="en-GB" sz="1400" b="1" dirty="0" smtClean="0">
                <a:solidFill>
                  <a:srgbClr val="000099"/>
                </a:solidFill>
              </a:rPr>
              <a:t>parents.</a:t>
            </a:r>
            <a:endParaRPr lang="en-GB" sz="1400" b="1" dirty="0">
              <a:solidFill>
                <a:srgbClr val="000099"/>
              </a:solidFill>
            </a:endParaRPr>
          </a:p>
        </p:txBody>
      </p:sp>
      <p:sp>
        <p:nvSpPr>
          <p:cNvPr id="22" name="Line 11"/>
          <p:cNvSpPr>
            <a:spLocks noChangeShapeType="1"/>
          </p:cNvSpPr>
          <p:nvPr/>
        </p:nvSpPr>
        <p:spPr bwMode="auto">
          <a:xfrm flipH="1">
            <a:off x="3044826" y="1541709"/>
            <a:ext cx="1377951" cy="4038600"/>
          </a:xfrm>
          <a:prstGeom prst="line">
            <a:avLst/>
          </a:prstGeom>
          <a:noFill/>
          <a:ln w="44280" cap="rnd">
            <a:solidFill>
              <a:srgbClr val="333399"/>
            </a:solidFill>
            <a:prstDash val="sysDot"/>
            <a:miter lim="800000"/>
            <a:headEnd/>
            <a:tailEnd type="triangle" w="med" len="med"/>
          </a:ln>
        </p:spPr>
        <p:txBody>
          <a:bodyPr/>
          <a:lstStyle/>
          <a:p>
            <a:endParaRPr lang="en-US" dirty="0">
              <a:solidFill>
                <a:srgbClr val="008677"/>
              </a:solidFill>
            </a:endParaRPr>
          </a:p>
        </p:txBody>
      </p:sp>
      <p:sp>
        <p:nvSpPr>
          <p:cNvPr id="23" name="Line 12"/>
          <p:cNvSpPr>
            <a:spLocks noChangeShapeType="1"/>
          </p:cNvSpPr>
          <p:nvPr/>
        </p:nvSpPr>
        <p:spPr bwMode="auto">
          <a:xfrm flipV="1">
            <a:off x="3124200" y="2833935"/>
            <a:ext cx="3733800" cy="2597150"/>
          </a:xfrm>
          <a:prstGeom prst="line">
            <a:avLst/>
          </a:prstGeom>
          <a:noFill/>
          <a:ln w="44280" cap="rnd">
            <a:solidFill>
              <a:srgbClr val="333399"/>
            </a:solidFill>
            <a:prstDash val="sysDot"/>
            <a:miter lim="800000"/>
            <a:headEnd/>
            <a:tailEnd type="triangle" w="med" len="med"/>
          </a:ln>
        </p:spPr>
        <p:txBody>
          <a:bodyPr/>
          <a:lstStyle/>
          <a:p>
            <a:endParaRPr lang="en-US" dirty="0">
              <a:solidFill>
                <a:srgbClr val="008677"/>
              </a:solidFill>
            </a:endParaRPr>
          </a:p>
        </p:txBody>
      </p:sp>
      <p:sp>
        <p:nvSpPr>
          <p:cNvPr id="24" name="Line 13"/>
          <p:cNvSpPr>
            <a:spLocks noChangeShapeType="1"/>
          </p:cNvSpPr>
          <p:nvPr/>
        </p:nvSpPr>
        <p:spPr bwMode="auto">
          <a:xfrm flipH="1">
            <a:off x="2130426" y="2913309"/>
            <a:ext cx="4502151" cy="1588"/>
          </a:xfrm>
          <a:prstGeom prst="line">
            <a:avLst/>
          </a:prstGeom>
          <a:noFill/>
          <a:ln w="44280" cap="rnd">
            <a:solidFill>
              <a:srgbClr val="333399"/>
            </a:solidFill>
            <a:prstDash val="sysDot"/>
            <a:miter lim="800000"/>
            <a:headEnd/>
            <a:tailEnd type="triangle" w="med" len="med"/>
          </a:ln>
        </p:spPr>
        <p:txBody>
          <a:bodyPr/>
          <a:lstStyle/>
          <a:p>
            <a:endParaRPr lang="en-US" dirty="0">
              <a:solidFill>
                <a:srgbClr val="008677"/>
              </a:solidFill>
            </a:endParaRPr>
          </a:p>
        </p:txBody>
      </p:sp>
      <p:sp>
        <p:nvSpPr>
          <p:cNvPr id="25" name="Line 14"/>
          <p:cNvSpPr>
            <a:spLocks noChangeShapeType="1"/>
          </p:cNvSpPr>
          <p:nvPr/>
        </p:nvSpPr>
        <p:spPr bwMode="auto">
          <a:xfrm>
            <a:off x="2286000" y="2913309"/>
            <a:ext cx="3733800" cy="2667000"/>
          </a:xfrm>
          <a:prstGeom prst="line">
            <a:avLst/>
          </a:prstGeom>
          <a:noFill/>
          <a:ln w="44280" cap="rnd">
            <a:solidFill>
              <a:srgbClr val="333399"/>
            </a:solidFill>
            <a:prstDash val="sysDot"/>
            <a:miter lim="800000"/>
            <a:headEnd/>
            <a:tailEnd type="triangle" w="med" len="med"/>
          </a:ln>
        </p:spPr>
        <p:txBody>
          <a:bodyPr/>
          <a:lstStyle/>
          <a:p>
            <a:endParaRPr lang="en-US" dirty="0">
              <a:solidFill>
                <a:srgbClr val="008677"/>
              </a:solidFill>
            </a:endParaRPr>
          </a:p>
        </p:txBody>
      </p:sp>
      <p:sp>
        <p:nvSpPr>
          <p:cNvPr id="26" name="Line 15"/>
          <p:cNvSpPr>
            <a:spLocks noChangeShapeType="1"/>
          </p:cNvSpPr>
          <p:nvPr/>
        </p:nvSpPr>
        <p:spPr bwMode="auto">
          <a:xfrm flipH="1" flipV="1">
            <a:off x="4492626" y="1309935"/>
            <a:ext cx="1377951" cy="4044950"/>
          </a:xfrm>
          <a:prstGeom prst="line">
            <a:avLst/>
          </a:prstGeom>
          <a:noFill/>
          <a:ln w="44280" cap="rnd">
            <a:solidFill>
              <a:srgbClr val="333399"/>
            </a:solidFill>
            <a:prstDash val="sysDot"/>
            <a:miter lim="800000"/>
            <a:headEnd/>
            <a:tailEnd type="triangle" w="med" len="med"/>
          </a:ln>
        </p:spPr>
        <p:txBody>
          <a:bodyPr/>
          <a:lstStyle/>
          <a:p>
            <a:endParaRPr lang="en-US" dirty="0">
              <a:solidFill>
                <a:srgbClr val="008677"/>
              </a:solidFill>
            </a:endParaRPr>
          </a:p>
        </p:txBody>
      </p:sp>
      <p:sp>
        <p:nvSpPr>
          <p:cNvPr id="28" name="Text Box 10"/>
          <p:cNvSpPr txBox="1">
            <a:spLocks noChangeArrowheads="1"/>
          </p:cNvSpPr>
          <p:nvPr/>
        </p:nvSpPr>
        <p:spPr bwMode="auto">
          <a:xfrm>
            <a:off x="6019800" y="4984461"/>
            <a:ext cx="2124740" cy="740845"/>
          </a:xfrm>
          <a:prstGeom prst="rect">
            <a:avLst/>
          </a:prstGeom>
          <a:noFill/>
          <a:ln w="9525">
            <a:noFill/>
            <a:round/>
            <a:headEnd/>
            <a:tailEnd/>
          </a:ln>
        </p:spPr>
        <p:txBody>
          <a:bodyPr wrap="square" lIns="90000" tIns="46800" rIns="90000" bIns="46800">
            <a:spAutoFit/>
          </a:bodyPr>
          <a:lstStyle/>
          <a:p>
            <a:pPr>
              <a:spcBef>
                <a:spcPts val="1000"/>
              </a:spcBef>
              <a:buClr>
                <a:srgbClr val="0000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99"/>
                </a:solidFill>
              </a:rPr>
              <a:t>Children and parents get to know their local </a:t>
            </a:r>
            <a:r>
              <a:rPr lang="en-GB" sz="1400" b="1" dirty="0" smtClean="0">
                <a:solidFill>
                  <a:srgbClr val="C00000"/>
                </a:solidFill>
              </a:rPr>
              <a:t>library.</a:t>
            </a:r>
            <a:endParaRPr lang="en-GB" sz="1400" b="1" dirty="0">
              <a:solidFill>
                <a:srgbClr val="C00000"/>
              </a:solidFill>
            </a:endParaRPr>
          </a:p>
        </p:txBody>
      </p:sp>
      <p:sp>
        <p:nvSpPr>
          <p:cNvPr id="30" name="Text Box 18"/>
          <p:cNvSpPr txBox="1">
            <a:spLocks noChangeArrowheads="1"/>
          </p:cNvSpPr>
          <p:nvPr/>
        </p:nvSpPr>
        <p:spPr bwMode="auto">
          <a:xfrm>
            <a:off x="3886200" y="2989509"/>
            <a:ext cx="1295400" cy="1387176"/>
          </a:xfrm>
          <a:prstGeom prst="rect">
            <a:avLst/>
          </a:prstGeom>
          <a:noFill/>
          <a:ln w="9525">
            <a:noFill/>
            <a:round/>
            <a:headEnd/>
            <a:tailEnd/>
          </a:ln>
        </p:spPr>
        <p:txBody>
          <a:bodyPr lIns="90000" tIns="46800" rIns="90000" bIns="46800">
            <a:spAutoFit/>
          </a:bodyPr>
          <a:lstStyle/>
          <a:p>
            <a:pPr algn="ctr">
              <a:spcBef>
                <a:spcPts val="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FFFFFF"/>
                </a:solidFill>
              </a:rPr>
              <a:t>Leads to healthy brain development, parent-child bonding and early literacy skills</a:t>
            </a:r>
          </a:p>
        </p:txBody>
      </p:sp>
      <p:sp>
        <p:nvSpPr>
          <p:cNvPr id="31" name="Text Box 19"/>
          <p:cNvSpPr txBox="1">
            <a:spLocks noChangeArrowheads="1"/>
          </p:cNvSpPr>
          <p:nvPr/>
        </p:nvSpPr>
        <p:spPr bwMode="auto">
          <a:xfrm>
            <a:off x="3886200" y="2608509"/>
            <a:ext cx="1219200" cy="279180"/>
          </a:xfrm>
          <a:prstGeom prst="rect">
            <a:avLst/>
          </a:prstGeom>
          <a:noFill/>
          <a:ln w="9525">
            <a:noFill/>
            <a:round/>
            <a:headEnd/>
            <a:tailEnd/>
          </a:ln>
        </p:spPr>
        <p:txBody>
          <a:bodyPr lIns="90000" tIns="46800" rIns="90000" bIns="46800">
            <a:spAutoFit/>
          </a:bodyPr>
          <a:lstStyle/>
          <a:p>
            <a:pPr algn="ctr">
              <a:spcBef>
                <a:spcPts val="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FFFFFF"/>
                </a:solidFill>
              </a:rPr>
              <a:t>CHILD</a:t>
            </a:r>
          </a:p>
        </p:txBody>
      </p:sp>
      <p:sp>
        <p:nvSpPr>
          <p:cNvPr id="32" name="Text Box 20"/>
          <p:cNvSpPr txBox="1">
            <a:spLocks noChangeArrowheads="1"/>
          </p:cNvSpPr>
          <p:nvPr/>
        </p:nvSpPr>
        <p:spPr bwMode="auto">
          <a:xfrm rot="2040000">
            <a:off x="2514600" y="3215046"/>
            <a:ext cx="1219200" cy="279180"/>
          </a:xfrm>
          <a:prstGeom prst="rect">
            <a:avLst/>
          </a:prstGeom>
          <a:noFill/>
          <a:ln w="9525">
            <a:noFill/>
            <a:round/>
            <a:headEnd/>
            <a:tailEnd/>
          </a:ln>
        </p:spPr>
        <p:txBody>
          <a:bodyPr lIns="90000" tIns="46800" rIns="90000" bIns="46800">
            <a:spAutoFit/>
          </a:bodyPr>
          <a:lstStyle/>
          <a:p>
            <a:pPr algn="ctr">
              <a:spcBef>
                <a:spcPts val="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FFFFFF"/>
                </a:solidFill>
              </a:rPr>
              <a:t>PARENTS</a:t>
            </a:r>
          </a:p>
        </p:txBody>
      </p:sp>
      <p:sp>
        <p:nvSpPr>
          <p:cNvPr id="33" name="Text Box 21"/>
          <p:cNvSpPr txBox="1">
            <a:spLocks noChangeArrowheads="1"/>
          </p:cNvSpPr>
          <p:nvPr/>
        </p:nvSpPr>
        <p:spPr bwMode="auto">
          <a:xfrm rot="-2040000">
            <a:off x="5251451" y="3219808"/>
            <a:ext cx="1219200" cy="279180"/>
          </a:xfrm>
          <a:prstGeom prst="rect">
            <a:avLst/>
          </a:prstGeom>
          <a:noFill/>
          <a:ln w="9525">
            <a:noFill/>
            <a:round/>
            <a:headEnd/>
            <a:tailEnd/>
          </a:ln>
        </p:spPr>
        <p:txBody>
          <a:bodyPr lIns="90000" tIns="46800" rIns="90000" bIns="46800">
            <a:spAutoFit/>
          </a:bodyPr>
          <a:lstStyle/>
          <a:p>
            <a:pPr algn="ctr">
              <a:spcBef>
                <a:spcPts val="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FFFFFF"/>
                </a:solidFill>
              </a:rPr>
              <a:t>BOOK BAG</a:t>
            </a:r>
          </a:p>
        </p:txBody>
      </p:sp>
      <p:sp>
        <p:nvSpPr>
          <p:cNvPr id="34" name="Text Box 22"/>
          <p:cNvSpPr txBox="1">
            <a:spLocks noChangeArrowheads="1"/>
          </p:cNvSpPr>
          <p:nvPr/>
        </p:nvSpPr>
        <p:spPr bwMode="auto">
          <a:xfrm rot="-2100000">
            <a:off x="2965449" y="4666021"/>
            <a:ext cx="1785939" cy="279180"/>
          </a:xfrm>
          <a:prstGeom prst="rect">
            <a:avLst/>
          </a:prstGeom>
          <a:noFill/>
          <a:ln w="9525">
            <a:noFill/>
            <a:round/>
            <a:headEnd/>
            <a:tailEnd/>
          </a:ln>
        </p:spPr>
        <p:txBody>
          <a:bodyPr lIns="90000" tIns="46800" rIns="90000" bIns="46800">
            <a:spAutoFit/>
          </a:bodyPr>
          <a:lstStyle/>
          <a:p>
            <a:pPr algn="ctr">
              <a:spcBef>
                <a:spcPts val="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FFFFFF"/>
                </a:solidFill>
              </a:rPr>
              <a:t>IMPLEMENTERS</a:t>
            </a:r>
          </a:p>
        </p:txBody>
      </p:sp>
      <p:sp>
        <p:nvSpPr>
          <p:cNvPr id="35" name="Text Box 23"/>
          <p:cNvSpPr txBox="1">
            <a:spLocks noChangeArrowheads="1"/>
          </p:cNvSpPr>
          <p:nvPr/>
        </p:nvSpPr>
        <p:spPr bwMode="auto">
          <a:xfrm rot="2100000">
            <a:off x="4579939" y="4662846"/>
            <a:ext cx="1219200" cy="279180"/>
          </a:xfrm>
          <a:prstGeom prst="rect">
            <a:avLst/>
          </a:prstGeom>
          <a:noFill/>
          <a:ln w="9525">
            <a:noFill/>
            <a:round/>
            <a:headEnd/>
            <a:tailEnd/>
          </a:ln>
        </p:spPr>
        <p:txBody>
          <a:bodyPr lIns="90000" tIns="46800" rIns="90000" bIns="46800">
            <a:spAutoFit/>
          </a:bodyPr>
          <a:lstStyle/>
          <a:p>
            <a:pPr algn="ctr">
              <a:spcBef>
                <a:spcPts val="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rgbClr val="FFFFFF"/>
                </a:solidFill>
              </a:rPr>
              <a:t>LIBRARIES</a:t>
            </a:r>
          </a:p>
        </p:txBody>
      </p:sp>
    </p:spTree>
    <p:extLst>
      <p:ext uri="{BB962C8B-B14F-4D97-AF65-F5344CB8AC3E}">
        <p14:creationId xmlns:p14="http://schemas.microsoft.com/office/powerpoint/2010/main" val="1455221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dirty="0"/>
              <a:t>Program Implementation Basics</a:t>
            </a:r>
          </a:p>
        </p:txBody>
      </p:sp>
      <p:sp>
        <p:nvSpPr>
          <p:cNvPr id="3" name="Date Placeholder 2"/>
          <p:cNvSpPr>
            <a:spLocks noGrp="1"/>
          </p:cNvSpPr>
          <p:nvPr>
            <p:ph type="dt" sz="half" idx="11"/>
          </p:nvPr>
        </p:nvSpPr>
        <p:spPr/>
        <p:txBody>
          <a:bodyPr/>
          <a:lstStyle/>
          <a:p>
            <a:fld id="{A18638AE-1A19-41B0-9ABF-8AB9AD7EC654}" type="datetime1">
              <a:rPr lang="en-US" smtClean="0"/>
              <a:pPr/>
              <a:t>10/4/2018</a:t>
            </a:fld>
            <a:endParaRPr lang="en-US" dirty="0"/>
          </a:p>
        </p:txBody>
      </p:sp>
      <p:sp>
        <p:nvSpPr>
          <p:cNvPr id="4" name="Text Placeholder 3"/>
          <p:cNvSpPr>
            <a:spLocks noGrp="1"/>
          </p:cNvSpPr>
          <p:nvPr>
            <p:ph type="body" sz="quarter" idx="12"/>
          </p:nvPr>
        </p:nvSpPr>
        <p:spPr/>
        <p:txBody>
          <a:bodyPr>
            <a:normAutofit/>
          </a:bodyPr>
          <a:lstStyle/>
          <a:p>
            <a:r>
              <a:rPr lang="en-US" sz="3000" dirty="0" smtClean="0"/>
              <a:t>Section 2</a:t>
            </a:r>
            <a:endParaRPr lang="en-US" sz="3000" dirty="0"/>
          </a:p>
        </p:txBody>
      </p:sp>
    </p:spTree>
    <p:extLst>
      <p:ext uri="{BB962C8B-B14F-4D97-AF65-F5344CB8AC3E}">
        <p14:creationId xmlns:p14="http://schemas.microsoft.com/office/powerpoint/2010/main" val="1496361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Raising A Reader </a:t>
            </a:r>
            <a:r>
              <a:rPr lang="en-US" dirty="0" smtClean="0"/>
              <a:t>Implementer Training </a:t>
            </a:r>
            <a:r>
              <a:rPr lang="en-US" dirty="0"/>
              <a:t>Goals</a:t>
            </a:r>
          </a:p>
        </p:txBody>
      </p:sp>
      <p:sp>
        <p:nvSpPr>
          <p:cNvPr id="3" name="Content Placeholder 2"/>
          <p:cNvSpPr>
            <a:spLocks noGrp="1"/>
          </p:cNvSpPr>
          <p:nvPr>
            <p:ph idx="1"/>
          </p:nvPr>
        </p:nvSpPr>
        <p:spPr/>
        <p:txBody>
          <a:bodyPr/>
          <a:lstStyle/>
          <a:p>
            <a:pPr lvl="0">
              <a:defRPr/>
            </a:pPr>
            <a:r>
              <a:rPr lang="en-US" kern="0" dirty="0"/>
              <a:t>Increase your familiarity with the research, theory and methodology of Raising A Reader </a:t>
            </a:r>
          </a:p>
          <a:p>
            <a:pPr marL="0" lvl="0" indent="0">
              <a:buNone/>
              <a:defRPr/>
            </a:pPr>
            <a:endParaRPr lang="en-US" kern="0" dirty="0"/>
          </a:p>
          <a:p>
            <a:pPr lvl="0">
              <a:defRPr/>
            </a:pPr>
            <a:r>
              <a:rPr lang="en-US" kern="0" dirty="0"/>
              <a:t>Equip you with a clear understanding of how to implement the Raising A Reader program in your </a:t>
            </a:r>
            <a:r>
              <a:rPr lang="en-US" kern="0" dirty="0" smtClean="0"/>
              <a:t>classroom</a:t>
            </a:r>
          </a:p>
          <a:p>
            <a:pPr lvl="0">
              <a:defRPr/>
            </a:pPr>
            <a:endParaRPr lang="en-US" kern="0" dirty="0"/>
          </a:p>
          <a:p>
            <a:pPr lvl="0">
              <a:defRPr/>
            </a:pPr>
            <a:r>
              <a:rPr lang="en-US" kern="0" dirty="0" smtClean="0"/>
              <a:t>Assemble Red Book Bags</a:t>
            </a:r>
            <a:endParaRPr lang="en-US" kern="0"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a:t>
            </a:fld>
            <a:endParaRPr lang="en-US" dirty="0"/>
          </a:p>
        </p:txBody>
      </p:sp>
    </p:spTree>
    <p:extLst>
      <p:ext uri="{BB962C8B-B14F-4D97-AF65-F5344CB8AC3E}">
        <p14:creationId xmlns:p14="http://schemas.microsoft.com/office/powerpoint/2010/main" val="43846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7949" y="2667000"/>
            <a:ext cx="4975331" cy="2559792"/>
          </a:xfrm>
        </p:spPr>
        <p:txBody>
          <a:bodyPr>
            <a:normAutofit/>
          </a:bodyPr>
          <a:lstStyle/>
          <a:p>
            <a:r>
              <a:rPr lang="en-US" dirty="0"/>
              <a:t>Raising A Reader Implementer </a:t>
            </a:r>
            <a:r>
              <a:rPr lang="en-US" dirty="0" smtClean="0"/>
              <a:t>Manual</a:t>
            </a:r>
            <a:endParaRPr lang="en-US" dirty="0"/>
          </a:p>
        </p:txBody>
      </p:sp>
      <p:sp>
        <p:nvSpPr>
          <p:cNvPr id="5" name="Date Placeholder 4"/>
          <p:cNvSpPr>
            <a:spLocks noGrp="1"/>
          </p:cNvSpPr>
          <p:nvPr>
            <p:ph type="dt" sz="half" idx="10"/>
          </p:nvPr>
        </p:nvSpPr>
        <p:spPr/>
        <p:txBody>
          <a:bodyPr/>
          <a:lstStyle/>
          <a:p>
            <a:fld id="{B36A0C5F-ED6A-407A-9418-1C98F951F5F3}" type="datetime1">
              <a:rPr lang="en-US" smtClean="0"/>
              <a:pPr/>
              <a:t>10/4/2018</a:t>
            </a:fld>
            <a:endParaRPr lang="en-US" dirty="0"/>
          </a:p>
        </p:txBody>
      </p:sp>
      <p:sp>
        <p:nvSpPr>
          <p:cNvPr id="6" name="Slide Number Placeholder 5"/>
          <p:cNvSpPr>
            <a:spLocks noGrp="1"/>
          </p:cNvSpPr>
          <p:nvPr>
            <p:ph type="sldNum" sz="quarter" idx="12"/>
          </p:nvPr>
        </p:nvSpPr>
        <p:spPr/>
        <p:txBody>
          <a:bodyPr/>
          <a:lstStyle/>
          <a:p>
            <a:fld id="{1F3A1D8A-5860-4318-A13C-71692FF51BC3}" type="slidenum">
              <a:rPr lang="en-US" smtClean="0"/>
              <a:pPr/>
              <a:t>20</a:t>
            </a:fld>
            <a:endParaRPr lang="en-US" dirty="0"/>
          </a:p>
        </p:txBody>
      </p:sp>
      <p:sp>
        <p:nvSpPr>
          <p:cNvPr id="9" name="Title 1"/>
          <p:cNvSpPr txBox="1">
            <a:spLocks/>
          </p:cNvSpPr>
          <p:nvPr/>
        </p:nvSpPr>
        <p:spPr>
          <a:xfrm>
            <a:off x="397949" y="297712"/>
            <a:ext cx="8085504" cy="95693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a:lstStyle>
          <a:p>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014" y="1600200"/>
            <a:ext cx="2934421"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3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Basics</a:t>
            </a:r>
            <a:endParaRPr lang="en-US" dirty="0"/>
          </a:p>
        </p:txBody>
      </p:sp>
      <p:sp>
        <p:nvSpPr>
          <p:cNvPr id="3" name="Content Placeholder 2"/>
          <p:cNvSpPr>
            <a:spLocks noGrp="1"/>
          </p:cNvSpPr>
          <p:nvPr>
            <p:ph idx="1"/>
          </p:nvPr>
        </p:nvSpPr>
        <p:spPr/>
        <p:txBody>
          <a:bodyPr/>
          <a:lstStyle/>
          <a:p>
            <a:pPr marL="0" indent="0">
              <a:buNone/>
            </a:pPr>
            <a:r>
              <a:rPr lang="en-US" b="1" dirty="0" smtClean="0"/>
              <a:t>3 Required Components:</a:t>
            </a:r>
          </a:p>
          <a:p>
            <a:pPr marL="0" indent="0">
              <a:buNone/>
            </a:pPr>
            <a:endParaRPr lang="en-US" dirty="0" smtClean="0"/>
          </a:p>
          <a:p>
            <a:pPr marL="457200" indent="-457200">
              <a:buFont typeface="+mj-lt"/>
              <a:buAutoNum type="arabicPeriod"/>
            </a:pPr>
            <a:r>
              <a:rPr lang="en-US" dirty="0" smtClean="0"/>
              <a:t>Weekly Red Book Bag Rotation</a:t>
            </a:r>
          </a:p>
          <a:p>
            <a:pPr marL="457200" indent="-457200">
              <a:buFont typeface="+mj-lt"/>
              <a:buAutoNum type="arabicPeriod"/>
            </a:pPr>
            <a:endParaRPr lang="en-US" dirty="0" smtClean="0"/>
          </a:p>
          <a:p>
            <a:pPr marL="457200" indent="-457200">
              <a:buFont typeface="+mj-lt"/>
              <a:buAutoNum type="arabicPeriod"/>
            </a:pPr>
            <a:r>
              <a:rPr lang="en-US" dirty="0" smtClean="0"/>
              <a:t>At least 2 Parent Education Events</a:t>
            </a:r>
          </a:p>
          <a:p>
            <a:pPr marL="457200" indent="-457200">
              <a:buFont typeface="+mj-lt"/>
              <a:buAutoNum type="arabicPeriod"/>
            </a:pPr>
            <a:endParaRPr lang="en-US" dirty="0" smtClean="0"/>
          </a:p>
          <a:p>
            <a:pPr marL="457200" indent="-457200">
              <a:buFont typeface="+mj-lt"/>
              <a:buAutoNum type="arabicPeriod"/>
            </a:pPr>
            <a:r>
              <a:rPr lang="en-US" dirty="0" smtClean="0"/>
              <a:t>Library Connection – Blue Library bags</a:t>
            </a:r>
            <a:endParaRPr lang="en-US" dirty="0"/>
          </a:p>
        </p:txBody>
      </p:sp>
      <p:sp>
        <p:nvSpPr>
          <p:cNvPr id="4" name="Slide Number Placeholder 3"/>
          <p:cNvSpPr>
            <a:spLocks noGrp="1"/>
          </p:cNvSpPr>
          <p:nvPr>
            <p:ph type="sldNum" sz="quarter" idx="12"/>
          </p:nvPr>
        </p:nvSpPr>
        <p:spPr/>
        <p:txBody>
          <a:bodyPr/>
          <a:lstStyle/>
          <a:p>
            <a:fld id="{16237144-E39C-48EB-AC23-F283E3CD528F}" type="slidenum">
              <a:rPr lang="en-US" smtClean="0"/>
              <a:t>21</a:t>
            </a:fld>
            <a:endParaRPr lang="en-US"/>
          </a:p>
        </p:txBody>
      </p:sp>
    </p:spTree>
    <p:extLst>
      <p:ext uri="{BB962C8B-B14F-4D97-AF65-F5344CB8AC3E}">
        <p14:creationId xmlns:p14="http://schemas.microsoft.com/office/powerpoint/2010/main" val="316380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Book </a:t>
            </a:r>
            <a:r>
              <a:rPr lang="en-US" dirty="0"/>
              <a:t>Bag Rotation</a:t>
            </a:r>
          </a:p>
        </p:txBody>
      </p:sp>
      <p:pic>
        <p:nvPicPr>
          <p:cNvPr id="7" name="Content Placeholder 6" descr="two_girls_with_bag.jpg"/>
          <p:cNvPicPr>
            <a:picLocks noGrp="1" noChangeAspect="1"/>
          </p:cNvPicPr>
          <p:nvPr>
            <p:ph sz="half" idx="1"/>
          </p:nvPr>
        </p:nvPicPr>
        <p:blipFill>
          <a:blip r:embed="rId3"/>
          <a:srcRect l="662" r="618"/>
          <a:stretch>
            <a:fillRect/>
          </a:stretch>
        </p:blipFill>
        <p:spPr>
          <a:xfrm>
            <a:off x="541859" y="1494261"/>
            <a:ext cx="2997200" cy="4068339"/>
          </a:xfrm>
        </p:spPr>
      </p:pic>
      <p:sp>
        <p:nvSpPr>
          <p:cNvPr id="4" name="Content Placeholder 3"/>
          <p:cNvSpPr>
            <a:spLocks noGrp="1"/>
          </p:cNvSpPr>
          <p:nvPr>
            <p:ph sz="half" idx="2"/>
          </p:nvPr>
        </p:nvSpPr>
        <p:spPr>
          <a:xfrm>
            <a:off x="3826933" y="1494261"/>
            <a:ext cx="5037664" cy="4364672"/>
          </a:xfrm>
        </p:spPr>
        <p:txBody>
          <a:bodyPr>
            <a:normAutofit/>
          </a:bodyPr>
          <a:lstStyle/>
          <a:p>
            <a:r>
              <a:rPr lang="en-US" sz="2000" dirty="0"/>
              <a:t>RAR Red Book Bags rotate to children’s homes every </a:t>
            </a:r>
            <a:r>
              <a:rPr lang="en-US" sz="2000" dirty="0" smtClean="0"/>
              <a:t>week</a:t>
            </a:r>
          </a:p>
          <a:p>
            <a:endParaRPr lang="en-US" sz="2000" dirty="0"/>
          </a:p>
          <a:p>
            <a:r>
              <a:rPr lang="en-US" sz="2000" dirty="0" smtClean="0"/>
              <a:t>Pre-K Program </a:t>
            </a:r>
            <a:r>
              <a:rPr lang="en-US" sz="2000" dirty="0"/>
              <a:t>– </a:t>
            </a:r>
            <a:r>
              <a:rPr lang="en-US" sz="2000" dirty="0" smtClean="0"/>
              <a:t>4 books/bag and DVD</a:t>
            </a:r>
            <a:r>
              <a:rPr lang="en-US" sz="2000" dirty="0"/>
              <a:t/>
            </a:r>
            <a:br>
              <a:rPr lang="en-US" sz="2000" dirty="0"/>
            </a:br>
            <a:endParaRPr lang="en-US" sz="2000" dirty="0"/>
          </a:p>
          <a:p>
            <a:r>
              <a:rPr lang="en-US" sz="2000" dirty="0"/>
              <a:t>Only rotate books that have the Raising A Reader sticker</a:t>
            </a:r>
          </a:p>
        </p:txBody>
      </p:sp>
      <p:sp>
        <p:nvSpPr>
          <p:cNvPr id="5" name="Date Placeholder 4"/>
          <p:cNvSpPr>
            <a:spLocks noGrp="1"/>
          </p:cNvSpPr>
          <p:nvPr>
            <p:ph type="dt" sz="half" idx="10"/>
          </p:nvPr>
        </p:nvSpPr>
        <p:spPr/>
        <p:txBody>
          <a:bodyPr/>
          <a:lstStyle/>
          <a:p>
            <a:fld id="{B36A0C5F-ED6A-407A-9418-1C98F951F5F3}" type="datetime1">
              <a:rPr lang="en-US" smtClean="0"/>
              <a:pPr/>
              <a:t>10/4/2018</a:t>
            </a:fld>
            <a:endParaRPr lang="en-US" dirty="0"/>
          </a:p>
        </p:txBody>
      </p:sp>
      <p:sp>
        <p:nvSpPr>
          <p:cNvPr id="6" name="Slide Number Placeholder 5"/>
          <p:cNvSpPr>
            <a:spLocks noGrp="1"/>
          </p:cNvSpPr>
          <p:nvPr>
            <p:ph type="sldNum" sz="quarter" idx="12"/>
          </p:nvPr>
        </p:nvSpPr>
        <p:spPr/>
        <p:txBody>
          <a:bodyPr/>
          <a:lstStyle/>
          <a:p>
            <a:fld id="{1F3A1D8A-5860-4318-A13C-71692FF51BC3}" type="slidenum">
              <a:rPr lang="en-US" smtClean="0"/>
              <a:pPr/>
              <a:t>22</a:t>
            </a:fld>
            <a:endParaRPr lang="en-US" dirty="0"/>
          </a:p>
        </p:txBody>
      </p:sp>
    </p:spTree>
    <p:extLst>
      <p:ext uri="{BB962C8B-B14F-4D97-AF65-F5344CB8AC3E}">
        <p14:creationId xmlns:p14="http://schemas.microsoft.com/office/powerpoint/2010/main" val="3392549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085504" cy="956930"/>
          </a:xfrm>
        </p:spPr>
        <p:txBody>
          <a:bodyPr>
            <a:normAutofit/>
          </a:bodyPr>
          <a:lstStyle/>
          <a:p>
            <a:r>
              <a:rPr lang="en-US" dirty="0"/>
              <a:t>Setting Up Your Book Bag Rotation</a:t>
            </a:r>
          </a:p>
        </p:txBody>
      </p:sp>
      <p:sp>
        <p:nvSpPr>
          <p:cNvPr id="3" name="Content Placeholder 2"/>
          <p:cNvSpPr>
            <a:spLocks noGrp="1"/>
          </p:cNvSpPr>
          <p:nvPr>
            <p:ph idx="1"/>
          </p:nvPr>
        </p:nvSpPr>
        <p:spPr>
          <a:xfrm>
            <a:off x="152400" y="1371600"/>
            <a:ext cx="4000387" cy="4316424"/>
          </a:xfrm>
        </p:spPr>
        <p:txBody>
          <a:bodyPr>
            <a:normAutofit/>
          </a:bodyPr>
          <a:lstStyle/>
          <a:p>
            <a:endParaRPr lang="en-US" sz="1800" kern="0" dirty="0" smtClean="0"/>
          </a:p>
          <a:p>
            <a:pPr marL="457200" indent="-457200">
              <a:buFont typeface="+mj-lt"/>
              <a:buAutoNum type="arabicPeriod"/>
            </a:pPr>
            <a:r>
              <a:rPr lang="en-US" sz="2000" kern="0" dirty="0"/>
              <a:t>Set up the Book Bag library</a:t>
            </a:r>
          </a:p>
          <a:p>
            <a:pPr marL="457200" indent="-457200">
              <a:buFont typeface="+mj-lt"/>
              <a:buAutoNum type="arabicPeriod"/>
            </a:pPr>
            <a:r>
              <a:rPr lang="en-US" sz="2000" kern="0" dirty="0"/>
              <a:t>Decide on a Book Bag rotation schedule</a:t>
            </a:r>
          </a:p>
          <a:p>
            <a:pPr marL="457200" indent="-457200">
              <a:buFont typeface="+mj-lt"/>
              <a:buAutoNum type="arabicPeriod"/>
            </a:pPr>
            <a:r>
              <a:rPr lang="en-US" sz="2000" kern="0" dirty="0"/>
              <a:t>Create a plan to track the Book Bags</a:t>
            </a:r>
          </a:p>
          <a:p>
            <a:pPr lvl="1"/>
            <a:r>
              <a:rPr lang="en-US" sz="1800" kern="0" dirty="0"/>
              <a:t>Use a tracking log</a:t>
            </a:r>
          </a:p>
          <a:p>
            <a:pPr lvl="1"/>
            <a:r>
              <a:rPr lang="en-US" sz="1800" kern="0" dirty="0"/>
              <a:t>Use the Raising A Reader Pocket Chart</a:t>
            </a: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23</a:t>
            </a:fld>
            <a:endParaRPr lang="en-US" dirty="0"/>
          </a:p>
        </p:txBody>
      </p:sp>
      <p:pic>
        <p:nvPicPr>
          <p:cNvPr id="6" name="Picture 2" descr="S:\Department Files\Programs\Program\Training Manuals\Charts, Tables, Graphics\Tracking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32848"/>
            <a:ext cx="4291147" cy="2214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Department Files\Programs\Program\Training Manuals\Charts, Tables, Graphics\K-3 pocket chart_revi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0046" y="3200400"/>
            <a:ext cx="3419301" cy="27881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41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RAR to Children</a:t>
            </a:r>
            <a:endParaRPr lang="en-US" dirty="0"/>
          </a:p>
        </p:txBody>
      </p:sp>
      <p:sp>
        <p:nvSpPr>
          <p:cNvPr id="4" name="Content Placeholder 3"/>
          <p:cNvSpPr>
            <a:spLocks noGrp="1"/>
          </p:cNvSpPr>
          <p:nvPr>
            <p:ph sz="half" idx="2"/>
          </p:nvPr>
        </p:nvSpPr>
        <p:spPr>
          <a:xfrm>
            <a:off x="4419600" y="1600200"/>
            <a:ext cx="4885264" cy="4364672"/>
          </a:xfrm>
        </p:spPr>
        <p:txBody>
          <a:bodyPr>
            <a:normAutofit/>
          </a:bodyPr>
          <a:lstStyle/>
          <a:p>
            <a:pPr marL="0" indent="0">
              <a:buNone/>
            </a:pPr>
            <a:r>
              <a:rPr lang="en-US" sz="2000" dirty="0">
                <a:latin typeface="Franklin Gothic Demi" panose="020B0703020102020204" pitchFamily="34" charset="0"/>
              </a:rPr>
              <a:t>Use circle time to:</a:t>
            </a:r>
          </a:p>
          <a:p>
            <a:r>
              <a:rPr lang="en-US" sz="2000" dirty="0"/>
              <a:t> Introduce the program</a:t>
            </a:r>
          </a:p>
          <a:p>
            <a:r>
              <a:rPr lang="en-US" sz="2000" dirty="0"/>
              <a:t> Sharing favorite books</a:t>
            </a:r>
          </a:p>
          <a:p>
            <a:r>
              <a:rPr lang="en-US" sz="2000" dirty="0"/>
              <a:t> Demonstrate gentle handling (Implementer Guide)</a:t>
            </a:r>
          </a:p>
          <a:p>
            <a:r>
              <a:rPr lang="en-US" sz="2000" dirty="0"/>
              <a:t> Build child’s excitement</a:t>
            </a:r>
          </a:p>
        </p:txBody>
      </p:sp>
      <p:sp>
        <p:nvSpPr>
          <p:cNvPr id="5" name="Date Placeholder 4"/>
          <p:cNvSpPr>
            <a:spLocks noGrp="1"/>
          </p:cNvSpPr>
          <p:nvPr>
            <p:ph type="dt" sz="half" idx="10"/>
          </p:nvPr>
        </p:nvSpPr>
        <p:spPr/>
        <p:txBody>
          <a:bodyPr/>
          <a:lstStyle/>
          <a:p>
            <a:fld id="{B36A0C5F-ED6A-407A-9418-1C98F951F5F3}" type="datetime1">
              <a:rPr lang="en-US" smtClean="0"/>
              <a:pPr/>
              <a:t>10/4/2018</a:t>
            </a:fld>
            <a:endParaRPr lang="en-US" dirty="0"/>
          </a:p>
        </p:txBody>
      </p:sp>
      <p:sp>
        <p:nvSpPr>
          <p:cNvPr id="6" name="Slide Number Placeholder 5"/>
          <p:cNvSpPr>
            <a:spLocks noGrp="1"/>
          </p:cNvSpPr>
          <p:nvPr>
            <p:ph type="sldNum" sz="quarter" idx="12"/>
          </p:nvPr>
        </p:nvSpPr>
        <p:spPr/>
        <p:txBody>
          <a:bodyPr/>
          <a:lstStyle/>
          <a:p>
            <a:fld id="{1F3A1D8A-5860-4318-A13C-71692FF51BC3}" type="slidenum">
              <a:rPr lang="en-US" smtClean="0"/>
              <a:pPr/>
              <a:t>24</a:t>
            </a:fld>
            <a:endParaRPr lang="en-US" dirty="0"/>
          </a:p>
        </p:txBody>
      </p:sp>
      <p:pic>
        <p:nvPicPr>
          <p:cNvPr id="8" name="Picture 2" descr="S:\6-RAR Internal Resources\8-Photos\1-Annual Photo Contest\2015\UWGG Read Alo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12710"/>
            <a:ext cx="3556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04800"/>
            <a:ext cx="8085504" cy="1676400"/>
          </a:xfrm>
        </p:spPr>
        <p:txBody>
          <a:bodyPr>
            <a:normAutofit/>
          </a:bodyPr>
          <a:lstStyle/>
          <a:p>
            <a:r>
              <a:rPr lang="en-US" sz="2700" dirty="0"/>
              <a:t>2</a:t>
            </a:r>
            <a:r>
              <a:rPr lang="en-US" sz="2700" dirty="0" smtClean="0"/>
              <a:t>. Parent Education Events</a:t>
            </a:r>
            <a:r>
              <a:rPr lang="en-US" dirty="0" smtClean="0"/>
              <a:t/>
            </a:r>
            <a:br>
              <a:rPr lang="en-US" dirty="0" smtClean="0"/>
            </a:br>
            <a:r>
              <a:rPr lang="en-US" dirty="0" smtClean="0"/>
              <a:t/>
            </a:r>
            <a:br>
              <a:rPr lang="en-US" dirty="0" smtClean="0"/>
            </a:br>
            <a:r>
              <a:rPr lang="en-US" sz="2200" dirty="0"/>
              <a:t>Introducing RAR to Parents: </a:t>
            </a:r>
            <a:br>
              <a:rPr lang="en-US" sz="2200" dirty="0"/>
            </a:br>
            <a:r>
              <a:rPr lang="en-US" sz="2200" dirty="0">
                <a:solidFill>
                  <a:schemeClr val="tx1"/>
                </a:solidFill>
              </a:rPr>
              <a:t>The Kick-Off </a:t>
            </a:r>
            <a:r>
              <a:rPr lang="en-US" sz="2200" dirty="0" smtClean="0">
                <a:solidFill>
                  <a:schemeClr val="tx1"/>
                </a:solidFill>
              </a:rPr>
              <a:t>Orientation</a:t>
            </a:r>
            <a:endParaRPr lang="en-US" sz="2200" b="0" dirty="0">
              <a:solidFill>
                <a:schemeClr val="tx1"/>
              </a:solidFill>
            </a:endParaRPr>
          </a:p>
        </p:txBody>
      </p:sp>
      <p:sp>
        <p:nvSpPr>
          <p:cNvPr id="3" name="Content Placeholder 2"/>
          <p:cNvSpPr>
            <a:spLocks noGrp="1"/>
          </p:cNvSpPr>
          <p:nvPr>
            <p:ph idx="1"/>
          </p:nvPr>
        </p:nvSpPr>
        <p:spPr>
          <a:xfrm>
            <a:off x="429846" y="1905000"/>
            <a:ext cx="8085504" cy="4117546"/>
          </a:xfrm>
        </p:spPr>
        <p:txBody>
          <a:bodyPr>
            <a:normAutofit/>
          </a:bodyPr>
          <a:lstStyle/>
          <a:p>
            <a:pPr marL="0" indent="0">
              <a:buNone/>
            </a:pPr>
            <a:r>
              <a:rPr lang="en-US" sz="2000" dirty="0" smtClean="0"/>
              <a:t/>
            </a:r>
            <a:br>
              <a:rPr lang="en-US" sz="2000" dirty="0" smtClean="0"/>
            </a:br>
            <a:r>
              <a:rPr lang="en-US" sz="2000" dirty="0" smtClean="0"/>
              <a:t>Purpose </a:t>
            </a:r>
            <a:r>
              <a:rPr lang="en-US" sz="2000" dirty="0"/>
              <a:t>of the Parent Kick-Off Orientation:</a:t>
            </a:r>
            <a:br>
              <a:rPr lang="en-US" sz="2000" dirty="0"/>
            </a:br>
            <a:endParaRPr lang="en-US" sz="2000" dirty="0"/>
          </a:p>
          <a:p>
            <a:r>
              <a:rPr lang="en-US" sz="2000" dirty="0"/>
              <a:t>Benefits of Reading Aloud </a:t>
            </a:r>
            <a:br>
              <a:rPr lang="en-US" sz="2000" dirty="0"/>
            </a:br>
            <a:endParaRPr lang="en-US" sz="2000" dirty="0"/>
          </a:p>
          <a:p>
            <a:r>
              <a:rPr lang="en-US" sz="2000" dirty="0"/>
              <a:t>Nuts &amp; Bolts of Raising A </a:t>
            </a:r>
            <a:r>
              <a:rPr lang="en-US" sz="2000" dirty="0" smtClean="0"/>
              <a:t>Reader</a:t>
            </a:r>
            <a:r>
              <a:rPr lang="en-US" sz="2000" dirty="0"/>
              <a:t/>
            </a:r>
            <a:br>
              <a:rPr lang="en-US" sz="2000" dirty="0"/>
            </a:br>
            <a:endParaRPr lang="en-US" sz="2000" dirty="0"/>
          </a:p>
          <a:p>
            <a:r>
              <a:rPr lang="en-US" sz="2000" dirty="0"/>
              <a:t>Strategies for How to Begin the Book Sharing Process </a:t>
            </a:r>
            <a:endParaRPr lang="en-US" sz="2000" kern="0" dirty="0">
              <a:solidFill>
                <a:srgbClr val="000000"/>
              </a:solidFill>
              <a:latin typeface="Franklin Gothic Book" pitchFamily="34" charset="0"/>
              <a:ea typeface="ＭＳ Ｐゴシック" pitchFamily="-106" charset="-128"/>
            </a:endParaRP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25</a:t>
            </a:fld>
            <a:endParaRPr lang="en-US" dirty="0"/>
          </a:p>
        </p:txBody>
      </p:sp>
    </p:spTree>
    <p:extLst>
      <p:ext uri="{BB962C8B-B14F-4D97-AF65-F5344CB8AC3E}">
        <p14:creationId xmlns:p14="http://schemas.microsoft.com/office/powerpoint/2010/main" val="1127504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35177"/>
            <a:ext cx="8085504" cy="923607"/>
          </a:xfrm>
        </p:spPr>
        <p:txBody>
          <a:bodyPr>
            <a:normAutofit fontScale="90000"/>
          </a:bodyPr>
          <a:lstStyle/>
          <a:p>
            <a:r>
              <a:rPr lang="en-US" dirty="0" smtClean="0"/>
              <a:t/>
            </a:r>
            <a:br>
              <a:rPr lang="en-US" dirty="0" smtClean="0"/>
            </a:br>
            <a:r>
              <a:rPr lang="en-US" sz="2700" dirty="0" smtClean="0"/>
              <a:t>Parent Kick-Off Orientation</a:t>
            </a:r>
            <a:r>
              <a:rPr lang="en-US" dirty="0" smtClean="0"/>
              <a:t/>
            </a:r>
            <a:br>
              <a:rPr lang="en-US" dirty="0" smtClean="0"/>
            </a:br>
            <a:r>
              <a:rPr lang="en-US" sz="2200" b="0" dirty="0">
                <a:solidFill>
                  <a:schemeClr val="tx1"/>
                </a:solidFill>
              </a:rPr>
              <a:t>Possible Topics to </a:t>
            </a:r>
            <a:r>
              <a:rPr lang="en-US" sz="2200" b="0" dirty="0" smtClean="0">
                <a:solidFill>
                  <a:schemeClr val="tx1"/>
                </a:solidFill>
              </a:rPr>
              <a:t>Address</a:t>
            </a:r>
            <a:endParaRPr lang="en-US" sz="1800" b="0" dirty="0">
              <a:solidFill>
                <a:schemeClr val="tx1"/>
              </a:solidFill>
            </a:endParaRPr>
          </a:p>
        </p:txBody>
      </p:sp>
      <p:sp>
        <p:nvSpPr>
          <p:cNvPr id="3" name="Content Placeholder 2"/>
          <p:cNvSpPr>
            <a:spLocks noGrp="1"/>
          </p:cNvSpPr>
          <p:nvPr>
            <p:ph idx="1"/>
          </p:nvPr>
        </p:nvSpPr>
        <p:spPr>
          <a:xfrm>
            <a:off x="429846" y="1507064"/>
            <a:ext cx="5832731" cy="4515482"/>
          </a:xfrm>
        </p:spPr>
        <p:txBody>
          <a:bodyPr>
            <a:normAutofit/>
          </a:bodyPr>
          <a:lstStyle/>
          <a:p>
            <a:pPr marL="0" indent="0">
              <a:lnSpc>
                <a:spcPct val="100000"/>
              </a:lnSpc>
              <a:buNone/>
            </a:pPr>
            <a:r>
              <a:rPr lang="en-US" sz="2000" dirty="0" smtClean="0"/>
              <a:t>Addressing Barriers:</a:t>
            </a:r>
            <a:r>
              <a:rPr lang="en-US" dirty="0" smtClean="0"/>
              <a:t/>
            </a:r>
            <a:br>
              <a:rPr lang="en-US" dirty="0" smtClean="0"/>
            </a:br>
            <a:r>
              <a:rPr lang="en-US" dirty="0" smtClean="0"/>
              <a:t/>
            </a:r>
            <a:br>
              <a:rPr lang="en-US" dirty="0" smtClean="0"/>
            </a:br>
            <a:r>
              <a:rPr lang="en-US" sz="2000" i="1" dirty="0" smtClean="0"/>
              <a:t>Why </a:t>
            </a:r>
            <a:r>
              <a:rPr lang="en-US" sz="2000" i="1" dirty="0"/>
              <a:t>aren’t all parents reading aloud with their children</a:t>
            </a:r>
            <a:r>
              <a:rPr lang="en-US" sz="2000" i="1" dirty="0" smtClean="0"/>
              <a:t>?</a:t>
            </a:r>
            <a:br>
              <a:rPr lang="en-US" sz="2000" i="1" dirty="0" smtClean="0"/>
            </a:br>
            <a:endParaRPr lang="en-US" sz="2000" i="1" dirty="0" smtClean="0"/>
          </a:p>
          <a:p>
            <a:pPr marL="800100" lvl="1" indent="-342900"/>
            <a:r>
              <a:rPr lang="en-US" sz="2000" dirty="0"/>
              <a:t>Time</a:t>
            </a:r>
            <a:r>
              <a:rPr lang="en-US" sz="2000" b="1" dirty="0"/>
              <a:t> </a:t>
            </a:r>
          </a:p>
          <a:p>
            <a:pPr marL="800100" lvl="1" indent="-342900"/>
            <a:r>
              <a:rPr lang="en-US" sz="2000" dirty="0"/>
              <a:t>Low English proficiency</a:t>
            </a:r>
          </a:p>
          <a:p>
            <a:pPr marL="800100" lvl="1" indent="-342900"/>
            <a:r>
              <a:rPr lang="en-US" sz="2000" dirty="0"/>
              <a:t>Low literacy skills</a:t>
            </a:r>
          </a:p>
          <a:p>
            <a:pPr marL="800100" lvl="1" indent="-342900"/>
            <a:r>
              <a:rPr lang="en-US" sz="2000" dirty="0"/>
              <a:t>Inattentive/reluctant children</a:t>
            </a:r>
          </a:p>
          <a:p>
            <a:pPr marL="800100" lvl="1" indent="-342900"/>
            <a:r>
              <a:rPr lang="en-US" sz="2000" dirty="0"/>
              <a:t>Distractions (i.e. TV)</a:t>
            </a:r>
          </a:p>
          <a:p>
            <a:pPr marL="800100" lvl="1" indent="-342900"/>
            <a:r>
              <a:rPr lang="en-US" sz="2000" dirty="0"/>
              <a:t>Intergenerational and cultural barriers</a:t>
            </a:r>
          </a:p>
          <a:p>
            <a:pPr lvl="1"/>
            <a:endParaRPr lang="en-US" sz="2400"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26</a:t>
            </a:fld>
            <a:endParaRPr lang="en-US" dirty="0"/>
          </a:p>
        </p:txBody>
      </p:sp>
      <p:pic>
        <p:nvPicPr>
          <p:cNvPr id="6" name="Picture 9" descr="j0434411[1]"/>
          <p:cNvPicPr>
            <a:picLocks noChangeAspect="1" noChangeArrowheads="1"/>
          </p:cNvPicPr>
          <p:nvPr/>
        </p:nvPicPr>
        <p:blipFill>
          <a:blip r:embed="rId3" cstate="print"/>
          <a:srcRect/>
          <a:stretch>
            <a:fillRect/>
          </a:stretch>
        </p:blipFill>
        <p:spPr bwMode="auto">
          <a:xfrm>
            <a:off x="6565605" y="1602845"/>
            <a:ext cx="1679421" cy="1889144"/>
          </a:xfrm>
          <a:prstGeom prst="rect">
            <a:avLst/>
          </a:prstGeom>
          <a:noFill/>
          <a:ln w="9525">
            <a:noFill/>
            <a:miter lim="800000"/>
            <a:headEnd/>
            <a:tailEnd/>
          </a:ln>
        </p:spPr>
      </p:pic>
    </p:spTree>
    <p:extLst>
      <p:ext uri="{BB962C8B-B14F-4D97-AF65-F5344CB8AC3E}">
        <p14:creationId xmlns:p14="http://schemas.microsoft.com/office/powerpoint/2010/main" val="17168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35177"/>
            <a:ext cx="8085504" cy="923607"/>
          </a:xfrm>
        </p:spPr>
        <p:txBody>
          <a:bodyPr>
            <a:normAutofit fontScale="90000"/>
          </a:bodyPr>
          <a:lstStyle/>
          <a:p>
            <a:r>
              <a:rPr lang="en-US" dirty="0" smtClean="0"/>
              <a:t/>
            </a:r>
            <a:br>
              <a:rPr lang="en-US" dirty="0" smtClean="0"/>
            </a:br>
            <a:r>
              <a:rPr lang="en-US" sz="2700" dirty="0" smtClean="0"/>
              <a:t>Parent Kick-Off Orientation</a:t>
            </a:r>
            <a:r>
              <a:rPr lang="en-US" dirty="0" smtClean="0"/>
              <a:t/>
            </a:r>
            <a:br>
              <a:rPr lang="en-US" dirty="0" smtClean="0"/>
            </a:br>
            <a:r>
              <a:rPr lang="en-US" sz="2200" b="0" dirty="0">
                <a:solidFill>
                  <a:schemeClr val="tx1"/>
                </a:solidFill>
              </a:rPr>
              <a:t>Wordless Book Activity </a:t>
            </a:r>
            <a:r>
              <a:rPr lang="en-US" sz="1800" b="0" dirty="0">
                <a:solidFill>
                  <a:schemeClr val="tx1"/>
                </a:solidFill>
              </a:rPr>
              <a:t>(Implementer Guide, pg. III-16</a:t>
            </a:r>
            <a:r>
              <a:rPr lang="en-US" sz="1800" b="0" dirty="0" smtClean="0">
                <a:solidFill>
                  <a:schemeClr val="tx1"/>
                </a:solidFill>
              </a:rPr>
              <a:t>)</a:t>
            </a:r>
            <a:endParaRPr lang="en-US" sz="1800" b="0" dirty="0">
              <a:solidFill>
                <a:schemeClr val="tx1"/>
              </a:solidFill>
            </a:endParaRPr>
          </a:p>
        </p:txBody>
      </p:sp>
      <p:sp>
        <p:nvSpPr>
          <p:cNvPr id="3" name="Content Placeholder 2"/>
          <p:cNvSpPr>
            <a:spLocks noGrp="1"/>
          </p:cNvSpPr>
          <p:nvPr>
            <p:ph idx="1"/>
          </p:nvPr>
        </p:nvSpPr>
        <p:spPr>
          <a:xfrm>
            <a:off x="429846" y="1507064"/>
            <a:ext cx="8085504" cy="4515482"/>
          </a:xfrm>
        </p:spPr>
        <p:txBody>
          <a:bodyPr>
            <a:normAutofit/>
          </a:bodyPr>
          <a:lstStyle/>
          <a:p>
            <a:pPr marL="0" indent="0">
              <a:buNone/>
            </a:pPr>
            <a:endParaRPr lang="en-US" sz="2000" dirty="0" smtClean="0"/>
          </a:p>
          <a:p>
            <a:pPr marL="0" indent="0">
              <a:buNone/>
            </a:pPr>
            <a:r>
              <a:rPr lang="en-US" sz="2000" dirty="0" smtClean="0"/>
              <a:t>Before </a:t>
            </a:r>
            <a:r>
              <a:rPr lang="en-US" sz="2000" dirty="0"/>
              <a:t>you end the Parent Kick-Off Orientation, make sure that parents walk away </a:t>
            </a:r>
            <a:r>
              <a:rPr lang="en-US" sz="2000" dirty="0">
                <a:solidFill>
                  <a:srgbClr val="E31B23"/>
                </a:solidFill>
                <a:latin typeface="Franklin Gothic Demi" panose="020B0703020102020204" pitchFamily="34" charset="0"/>
              </a:rPr>
              <a:t>with a SIMPLE reading strategy that they can take home</a:t>
            </a:r>
            <a:r>
              <a:rPr lang="en-US" sz="2000" dirty="0">
                <a:solidFill>
                  <a:srgbClr val="E31B23"/>
                </a:solidFill>
              </a:rPr>
              <a:t> </a:t>
            </a:r>
            <a:r>
              <a:rPr lang="en-US" sz="2000" dirty="0"/>
              <a:t>and begin using with their children!</a:t>
            </a:r>
          </a:p>
          <a:p>
            <a:pPr marL="0" indent="0">
              <a:buNone/>
            </a:pPr>
            <a:endParaRPr lang="en-US" sz="2000" dirty="0"/>
          </a:p>
          <a:p>
            <a:pPr marL="0" indent="0">
              <a:buNone/>
            </a:pPr>
            <a:r>
              <a:rPr lang="en-US" sz="2000" b="1" dirty="0"/>
              <a:t>Possible Interactive Reading Strategies</a:t>
            </a:r>
            <a:r>
              <a:rPr lang="en-US" sz="2000" dirty="0"/>
              <a:t>:</a:t>
            </a:r>
          </a:p>
          <a:p>
            <a:r>
              <a:rPr lang="en-US" sz="2000" dirty="0"/>
              <a:t>Teach parents how to do a picture walk or tell the story using just the pictures (Wordless Book Activity).</a:t>
            </a:r>
          </a:p>
          <a:p>
            <a:r>
              <a:rPr lang="en-US" sz="2000" dirty="0"/>
              <a:t>Teach parents how to ask questions. </a:t>
            </a: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27</a:t>
            </a:fld>
            <a:endParaRPr lang="en-US" dirty="0"/>
          </a:p>
        </p:txBody>
      </p:sp>
    </p:spTree>
    <p:extLst>
      <p:ext uri="{BB962C8B-B14F-4D97-AF65-F5344CB8AC3E}">
        <p14:creationId xmlns:p14="http://schemas.microsoft.com/office/powerpoint/2010/main" val="1417117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35177"/>
            <a:ext cx="8085504" cy="923607"/>
          </a:xfrm>
        </p:spPr>
        <p:txBody>
          <a:bodyPr>
            <a:normAutofit fontScale="90000"/>
          </a:bodyPr>
          <a:lstStyle/>
          <a:p>
            <a:r>
              <a:rPr lang="en-US" dirty="0" smtClean="0"/>
              <a:t/>
            </a:r>
            <a:br>
              <a:rPr lang="en-US" dirty="0" smtClean="0"/>
            </a:br>
            <a:r>
              <a:rPr lang="en-US" sz="2700" dirty="0" smtClean="0"/>
              <a:t>Parent Kick-Off Orientation</a:t>
            </a:r>
            <a:r>
              <a:rPr lang="en-US" dirty="0" smtClean="0"/>
              <a:t/>
            </a:r>
            <a:br>
              <a:rPr lang="en-US" dirty="0" smtClean="0"/>
            </a:br>
            <a:r>
              <a:rPr lang="en-US" sz="2200" b="0" dirty="0">
                <a:solidFill>
                  <a:schemeClr val="tx1"/>
                </a:solidFill>
              </a:rPr>
              <a:t>Sample Agenda </a:t>
            </a:r>
            <a:r>
              <a:rPr lang="en-US" sz="1800" b="0" dirty="0">
                <a:solidFill>
                  <a:schemeClr val="tx1"/>
                </a:solidFill>
              </a:rPr>
              <a:t>(pg. V-6 – V-7; Implementer: Section 3)</a:t>
            </a:r>
          </a:p>
        </p:txBody>
      </p:sp>
      <p:sp>
        <p:nvSpPr>
          <p:cNvPr id="3" name="Content Placeholder 2"/>
          <p:cNvSpPr>
            <a:spLocks noGrp="1"/>
          </p:cNvSpPr>
          <p:nvPr>
            <p:ph idx="1"/>
          </p:nvPr>
        </p:nvSpPr>
        <p:spPr>
          <a:xfrm>
            <a:off x="429846" y="1507064"/>
            <a:ext cx="8085504" cy="4515482"/>
          </a:xfrm>
        </p:spPr>
        <p:txBody>
          <a:bodyPr>
            <a:normAutofit fontScale="92500" lnSpcReduction="10000"/>
          </a:bodyPr>
          <a:lstStyle/>
          <a:p>
            <a:pPr marL="457200" indent="-457200">
              <a:buFont typeface="+mj-lt"/>
              <a:buAutoNum type="arabicPeriod"/>
            </a:pPr>
            <a:r>
              <a:rPr lang="en-US" sz="1800" dirty="0">
                <a:latin typeface="Franklin Gothic Demi" panose="020B0703020102020204" pitchFamily="34" charset="0"/>
              </a:rPr>
              <a:t>Introductions/Icebreaker</a:t>
            </a:r>
            <a:r>
              <a:rPr lang="en-US" sz="1800" dirty="0"/>
              <a:t/>
            </a:r>
            <a:br>
              <a:rPr lang="en-US" sz="1800" dirty="0"/>
            </a:br>
            <a:endParaRPr lang="en-US" sz="1800" dirty="0"/>
          </a:p>
          <a:p>
            <a:pPr marL="457200" indent="-457200">
              <a:buFont typeface="+mj-lt"/>
              <a:buAutoNum type="arabicPeriod"/>
            </a:pPr>
            <a:r>
              <a:rPr lang="en-US" sz="1800" dirty="0">
                <a:latin typeface="Franklin Gothic Demi" panose="020B0703020102020204" pitchFamily="34" charset="0"/>
              </a:rPr>
              <a:t>Benefits of Read Aloud</a:t>
            </a:r>
          </a:p>
          <a:p>
            <a:pPr lvl="1"/>
            <a:r>
              <a:rPr lang="en-US" sz="1800" dirty="0"/>
              <a:t>Healthy Brain Development (Brain Yarn Activity)</a:t>
            </a:r>
          </a:p>
          <a:p>
            <a:pPr lvl="1"/>
            <a:r>
              <a:rPr lang="en-US" sz="1800" dirty="0"/>
              <a:t>Other Benefits of Sharing Books</a:t>
            </a:r>
            <a:br>
              <a:rPr lang="en-US" sz="1800" dirty="0"/>
            </a:br>
            <a:endParaRPr lang="en-US" sz="1800" dirty="0"/>
          </a:p>
          <a:p>
            <a:pPr marL="457200" indent="-457200">
              <a:buFont typeface="+mj-lt"/>
              <a:buAutoNum type="arabicPeriod"/>
            </a:pPr>
            <a:r>
              <a:rPr lang="en-US" sz="1800" dirty="0">
                <a:latin typeface="Franklin Gothic Demi" panose="020B0703020102020204" pitchFamily="34" charset="0"/>
              </a:rPr>
              <a:t>Opening Doors to Read Aloud</a:t>
            </a:r>
          </a:p>
          <a:p>
            <a:pPr lvl="1"/>
            <a:r>
              <a:rPr lang="en-US" sz="1800" dirty="0"/>
              <a:t>Addressing Barriers and Offering Solutions</a:t>
            </a:r>
            <a:br>
              <a:rPr lang="en-US" sz="1800" dirty="0"/>
            </a:br>
            <a:endParaRPr lang="en-US" sz="1800" dirty="0"/>
          </a:p>
          <a:p>
            <a:pPr marL="457200" indent="-457200">
              <a:buFont typeface="+mj-lt"/>
              <a:buAutoNum type="arabicPeriod"/>
            </a:pPr>
            <a:r>
              <a:rPr lang="en-US" sz="1800" dirty="0">
                <a:latin typeface="Franklin Gothic Demi" panose="020B0703020102020204" pitchFamily="34" charset="0"/>
              </a:rPr>
              <a:t>Show video: Read Aloud with Me DVD</a:t>
            </a:r>
            <a:br>
              <a:rPr lang="en-US" sz="1800" dirty="0">
                <a:latin typeface="Franklin Gothic Demi" panose="020B0703020102020204" pitchFamily="34" charset="0"/>
              </a:rPr>
            </a:br>
            <a:endParaRPr lang="en-US" sz="1800" dirty="0">
              <a:latin typeface="Franklin Gothic Demi" panose="020B0703020102020204" pitchFamily="34" charset="0"/>
            </a:endParaRPr>
          </a:p>
          <a:p>
            <a:pPr marL="457200" indent="-457200">
              <a:buFont typeface="+mj-lt"/>
              <a:buAutoNum type="arabicPeriod"/>
            </a:pPr>
            <a:r>
              <a:rPr lang="en-US" sz="1800" dirty="0">
                <a:latin typeface="Franklin Gothic Demi" panose="020B0703020102020204" pitchFamily="34" charset="0"/>
              </a:rPr>
              <a:t>RAR Program Overview and Book Rotation</a:t>
            </a:r>
            <a:br>
              <a:rPr lang="en-US" sz="1800" dirty="0">
                <a:latin typeface="Franklin Gothic Demi" panose="020B0703020102020204" pitchFamily="34" charset="0"/>
              </a:rPr>
            </a:br>
            <a:endParaRPr lang="en-US" sz="1800" dirty="0">
              <a:latin typeface="Franklin Gothic Demi" panose="020B0703020102020204" pitchFamily="34" charset="0"/>
            </a:endParaRPr>
          </a:p>
          <a:p>
            <a:pPr marL="457200" indent="-457200">
              <a:buFont typeface="+mj-lt"/>
              <a:buAutoNum type="arabicPeriod"/>
            </a:pPr>
            <a:r>
              <a:rPr lang="en-US" sz="1800" dirty="0">
                <a:latin typeface="Franklin Gothic Demi" panose="020B0703020102020204" pitchFamily="34" charset="0"/>
              </a:rPr>
              <a:t>Introduce Interactive Reading Strategy: Wordless Books Activity</a:t>
            </a:r>
            <a:br>
              <a:rPr lang="en-US" sz="1800" dirty="0">
                <a:latin typeface="Franklin Gothic Demi" panose="020B0703020102020204" pitchFamily="34" charset="0"/>
              </a:rPr>
            </a:br>
            <a:endParaRPr lang="en-US" sz="1800" dirty="0">
              <a:latin typeface="Franklin Gothic Demi" panose="020B0703020102020204" pitchFamily="34" charset="0"/>
            </a:endParaRPr>
          </a:p>
          <a:p>
            <a:pPr marL="457200" indent="-457200">
              <a:buFont typeface="+mj-lt"/>
              <a:buAutoNum type="arabicPeriod"/>
            </a:pPr>
            <a:r>
              <a:rPr lang="en-US" sz="1800" dirty="0">
                <a:latin typeface="Franklin Gothic Demi" panose="020B0703020102020204" pitchFamily="34" charset="0"/>
              </a:rPr>
              <a:t>Wrap </a:t>
            </a:r>
            <a:r>
              <a:rPr lang="en-US" sz="1800" dirty="0" smtClean="0">
                <a:latin typeface="Franklin Gothic Demi" panose="020B0703020102020204" pitchFamily="34" charset="0"/>
              </a:rPr>
              <a:t>Up</a:t>
            </a:r>
            <a:endParaRPr lang="en-US"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28</a:t>
            </a:fld>
            <a:endParaRPr lang="en-US" dirty="0"/>
          </a:p>
        </p:txBody>
      </p:sp>
    </p:spTree>
    <p:extLst>
      <p:ext uri="{BB962C8B-B14F-4D97-AF65-F5344CB8AC3E}">
        <p14:creationId xmlns:p14="http://schemas.microsoft.com/office/powerpoint/2010/main" val="1541818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35177"/>
            <a:ext cx="8085504" cy="923607"/>
          </a:xfrm>
        </p:spPr>
        <p:txBody>
          <a:bodyPr>
            <a:normAutofit fontScale="90000"/>
          </a:bodyPr>
          <a:lstStyle/>
          <a:p>
            <a:r>
              <a:rPr lang="en-US" dirty="0" smtClean="0"/>
              <a:t/>
            </a:r>
            <a:br>
              <a:rPr lang="en-US" dirty="0" smtClean="0"/>
            </a:br>
            <a:r>
              <a:rPr lang="en-US" sz="2700" dirty="0" smtClean="0"/>
              <a:t>Parent Kick-Off Orientation</a:t>
            </a:r>
            <a:r>
              <a:rPr lang="en-US" dirty="0" smtClean="0"/>
              <a:t/>
            </a:r>
            <a:br>
              <a:rPr lang="en-US" dirty="0" smtClean="0"/>
            </a:br>
            <a:r>
              <a:rPr lang="en-US" sz="2200" b="0" dirty="0" smtClean="0">
                <a:solidFill>
                  <a:schemeClr val="tx1"/>
                </a:solidFill>
              </a:rPr>
              <a:t>Parent Letter and Parent Agreement</a:t>
            </a:r>
            <a:endParaRPr lang="en-US" sz="1800" b="0" dirty="0">
              <a:solidFill>
                <a:schemeClr val="tx1"/>
              </a:solidFill>
            </a:endParaRPr>
          </a:p>
        </p:txBody>
      </p:sp>
      <p:sp>
        <p:nvSpPr>
          <p:cNvPr id="3" name="Content Placeholder 2"/>
          <p:cNvSpPr>
            <a:spLocks noGrp="1"/>
          </p:cNvSpPr>
          <p:nvPr>
            <p:ph idx="1"/>
          </p:nvPr>
        </p:nvSpPr>
        <p:spPr>
          <a:xfrm>
            <a:off x="429846" y="1507064"/>
            <a:ext cx="8085504" cy="4515482"/>
          </a:xfrm>
        </p:spPr>
        <p:txBody>
          <a:bodyPr>
            <a:normAutofit/>
          </a:bodyPr>
          <a:lstStyle/>
          <a:p>
            <a:endParaRPr lang="en-US" dirty="0" smtClean="0"/>
          </a:p>
          <a:p>
            <a:r>
              <a:rPr lang="en-US" dirty="0" smtClean="0"/>
              <a:t>Ask parents to sign Parent Agreement at Kick-Off</a:t>
            </a:r>
          </a:p>
          <a:p>
            <a:pPr marL="0" indent="0">
              <a:buNone/>
            </a:pPr>
            <a:endParaRPr lang="en-US" dirty="0" smtClean="0"/>
          </a:p>
          <a:p>
            <a:r>
              <a:rPr lang="en-US" dirty="0" smtClean="0"/>
              <a:t>What about parents that do not attend?</a:t>
            </a:r>
          </a:p>
          <a:p>
            <a:pPr lvl="1">
              <a:buFont typeface="Courier New" panose="02070309020205020404" pitchFamily="49" charset="0"/>
              <a:buChar char="o"/>
            </a:pPr>
            <a:r>
              <a:rPr lang="en-US" sz="1800" dirty="0" smtClean="0"/>
              <a:t>Discuss and sign at pick-up or drop-off time</a:t>
            </a:r>
          </a:p>
          <a:p>
            <a:pPr lvl="1">
              <a:buFont typeface="Courier New" panose="02070309020205020404" pitchFamily="49" charset="0"/>
              <a:buChar char="o"/>
            </a:pPr>
            <a:r>
              <a:rPr lang="en-US" sz="1800" dirty="0" smtClean="0"/>
              <a:t>Send home</a:t>
            </a:r>
          </a:p>
          <a:p>
            <a:pPr lvl="1">
              <a:buFont typeface="Courier New" panose="02070309020205020404" pitchFamily="49" charset="0"/>
              <a:buChar char="o"/>
            </a:pPr>
            <a:endParaRPr lang="en-US" sz="1800" dirty="0"/>
          </a:p>
          <a:p>
            <a:pPr lvl="0">
              <a:buClr>
                <a:srgbClr val="002B5C"/>
              </a:buClr>
            </a:pPr>
            <a:r>
              <a:rPr lang="en-US" dirty="0">
                <a:solidFill>
                  <a:prstClr val="black"/>
                </a:solidFill>
              </a:rPr>
              <a:t>Forms can be customized to add your logo</a:t>
            </a:r>
          </a:p>
          <a:p>
            <a:pPr marL="457200" lvl="1" indent="0">
              <a:buNone/>
            </a:pPr>
            <a:endParaRPr lang="en-US" sz="1800"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29</a:t>
            </a:fld>
            <a:endParaRPr lang="en-US" dirty="0"/>
          </a:p>
        </p:txBody>
      </p:sp>
    </p:spTree>
    <p:extLst>
      <p:ext uri="{BB962C8B-B14F-4D97-AF65-F5344CB8AC3E}">
        <p14:creationId xmlns:p14="http://schemas.microsoft.com/office/powerpoint/2010/main" val="172756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sz="3000" dirty="0" smtClean="0">
                <a:cs typeface="Arial"/>
              </a:rPr>
              <a:t>Program Overview</a:t>
            </a:r>
            <a:endParaRPr lang="en-US" sz="3000" dirty="0">
              <a:cs typeface="Arial"/>
            </a:endParaRPr>
          </a:p>
          <a:p>
            <a:endParaRPr lang="en-US" dirty="0"/>
          </a:p>
        </p:txBody>
      </p:sp>
      <p:sp>
        <p:nvSpPr>
          <p:cNvPr id="3" name="Date Placeholder 2"/>
          <p:cNvSpPr>
            <a:spLocks noGrp="1"/>
          </p:cNvSpPr>
          <p:nvPr>
            <p:ph type="dt" sz="half" idx="11"/>
          </p:nvPr>
        </p:nvSpPr>
        <p:spPr/>
        <p:txBody>
          <a:bodyPr/>
          <a:lstStyle/>
          <a:p>
            <a:fld id="{A18638AE-1A19-41B0-9ABF-8AB9AD7EC654}" type="datetime1">
              <a:rPr lang="en-US" smtClean="0"/>
              <a:pPr/>
              <a:t>10/4/2018</a:t>
            </a:fld>
            <a:endParaRPr lang="en-US" dirty="0"/>
          </a:p>
        </p:txBody>
      </p:sp>
      <p:sp>
        <p:nvSpPr>
          <p:cNvPr id="4" name="Text Placeholder 3"/>
          <p:cNvSpPr>
            <a:spLocks noGrp="1"/>
          </p:cNvSpPr>
          <p:nvPr>
            <p:ph type="body" sz="quarter" idx="12"/>
          </p:nvPr>
        </p:nvSpPr>
        <p:spPr/>
        <p:txBody>
          <a:bodyPr>
            <a:normAutofit/>
          </a:bodyPr>
          <a:lstStyle/>
          <a:p>
            <a:r>
              <a:rPr lang="en-US" sz="3000" dirty="0" smtClean="0">
                <a:cs typeface="Arial"/>
              </a:rPr>
              <a:t>Section 1</a:t>
            </a:r>
            <a:endParaRPr lang="en-US" sz="3000" dirty="0">
              <a:cs typeface="Arial"/>
            </a:endParaRPr>
          </a:p>
        </p:txBody>
      </p:sp>
    </p:spTree>
    <p:extLst>
      <p:ext uri="{BB962C8B-B14F-4D97-AF65-F5344CB8AC3E}">
        <p14:creationId xmlns:p14="http://schemas.microsoft.com/office/powerpoint/2010/main" val="48014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35177"/>
            <a:ext cx="8085504" cy="807823"/>
          </a:xfrm>
        </p:spPr>
        <p:txBody>
          <a:bodyPr>
            <a:normAutofit/>
          </a:bodyPr>
          <a:lstStyle/>
          <a:p>
            <a:r>
              <a:rPr lang="en-US" dirty="0" smtClean="0"/>
              <a:t>Parent Engagement Workshops</a:t>
            </a:r>
            <a:br>
              <a:rPr lang="en-US" dirty="0" smtClean="0"/>
            </a:br>
            <a:r>
              <a:rPr lang="en-US" sz="1600" b="0" dirty="0" smtClean="0">
                <a:solidFill>
                  <a:schemeClr val="tx1"/>
                </a:solidFill>
              </a:rPr>
              <a:t>(Implementer Manual Section 4; Workshop Series)</a:t>
            </a:r>
            <a:endParaRPr lang="en-US" sz="1600" b="0" dirty="0">
              <a:solidFill>
                <a:schemeClr val="tx1"/>
              </a:solidFill>
            </a:endParaRPr>
          </a:p>
        </p:txBody>
      </p:sp>
      <p:sp>
        <p:nvSpPr>
          <p:cNvPr id="3" name="Content Placeholder 2"/>
          <p:cNvSpPr>
            <a:spLocks noGrp="1"/>
          </p:cNvSpPr>
          <p:nvPr>
            <p:ph idx="1"/>
          </p:nvPr>
        </p:nvSpPr>
        <p:spPr>
          <a:xfrm>
            <a:off x="429846" y="1507064"/>
            <a:ext cx="8085504" cy="4515482"/>
          </a:xfrm>
        </p:spPr>
        <p:txBody>
          <a:bodyPr>
            <a:normAutofit/>
          </a:bodyPr>
          <a:lstStyle/>
          <a:p>
            <a:pPr marL="0" indent="0">
              <a:buNone/>
            </a:pPr>
            <a:r>
              <a:rPr lang="en-US" sz="2000" kern="0" dirty="0">
                <a:latin typeface="Franklin Gothic Demi" panose="020B0703020102020204" pitchFamily="34" charset="0"/>
              </a:rPr>
              <a:t>After the Parent Kick-Off, Implementers must provide at least </a:t>
            </a:r>
            <a:r>
              <a:rPr lang="en-US" sz="2000" u="sng" kern="0" dirty="0">
                <a:solidFill>
                  <a:srgbClr val="FF0000"/>
                </a:solidFill>
                <a:latin typeface="Franklin Gothic Demi" panose="020B0703020102020204" pitchFamily="34" charset="0"/>
              </a:rPr>
              <a:t>ONE MORE </a:t>
            </a:r>
            <a:r>
              <a:rPr lang="en-US" sz="2000" kern="0" dirty="0">
                <a:latin typeface="Franklin Gothic Demi" panose="020B0703020102020204" pitchFamily="34" charset="0"/>
              </a:rPr>
              <a:t>Parent Engagement </a:t>
            </a:r>
            <a:r>
              <a:rPr lang="en-US" sz="2000" kern="0" dirty="0" smtClean="0">
                <a:latin typeface="Franklin Gothic Demi" panose="020B0703020102020204" pitchFamily="34" charset="0"/>
              </a:rPr>
              <a:t>“Event”</a:t>
            </a:r>
            <a:endParaRPr lang="en-US" sz="2000" kern="0" dirty="0">
              <a:latin typeface="Franklin Gothic Demi" panose="020B0703020102020204" pitchFamily="34" charset="0"/>
            </a:endParaRPr>
          </a:p>
          <a:p>
            <a:pPr marL="1588" lvl="0" indent="-1588">
              <a:buNone/>
            </a:pPr>
            <a:endParaRPr lang="en-US" sz="3200" kern="0" dirty="0"/>
          </a:p>
          <a:p>
            <a:pPr marL="1588" lvl="0" indent="-1588">
              <a:buNone/>
            </a:pPr>
            <a:r>
              <a:rPr lang="en-US" sz="2000" kern="0" dirty="0"/>
              <a:t>Parent Engagement </a:t>
            </a:r>
            <a:r>
              <a:rPr lang="en-US" sz="2000" kern="0" dirty="0" smtClean="0"/>
              <a:t>“Events” can </a:t>
            </a:r>
            <a:r>
              <a:rPr lang="en-US" sz="2000" kern="0" dirty="0"/>
              <a:t>be used to serve two purposes:</a:t>
            </a:r>
          </a:p>
          <a:p>
            <a:pPr marL="0" indent="0">
              <a:buNone/>
            </a:pPr>
            <a:endParaRPr lang="en-US" sz="1800" dirty="0"/>
          </a:p>
          <a:p>
            <a:pPr marL="514350" indent="-514350">
              <a:buFont typeface="+mj-lt"/>
              <a:buAutoNum type="arabicPeriod"/>
            </a:pPr>
            <a:r>
              <a:rPr lang="en-US" sz="2000" dirty="0"/>
              <a:t>Review and reinforce the concept of shared reading</a:t>
            </a:r>
            <a:br>
              <a:rPr lang="en-US" sz="2000" dirty="0"/>
            </a:br>
            <a:endParaRPr lang="en-US" sz="2000" dirty="0"/>
          </a:p>
          <a:p>
            <a:pPr marL="514350" indent="-514350">
              <a:buFont typeface="+mj-lt"/>
              <a:buAutoNum type="arabicPeriod"/>
            </a:pPr>
            <a:r>
              <a:rPr lang="en-US" sz="2000" dirty="0"/>
              <a:t>Introduce and train parents in a new interactive reading strategy </a:t>
            </a: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30</a:t>
            </a:fld>
            <a:endParaRPr lang="en-US" dirty="0"/>
          </a:p>
        </p:txBody>
      </p:sp>
    </p:spTree>
    <p:extLst>
      <p:ext uri="{BB962C8B-B14F-4D97-AF65-F5344CB8AC3E}">
        <p14:creationId xmlns:p14="http://schemas.microsoft.com/office/powerpoint/2010/main" val="2101246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85504" cy="668955"/>
          </a:xfrm>
        </p:spPr>
        <p:txBody>
          <a:bodyPr>
            <a:normAutofit fontScale="90000"/>
          </a:bodyPr>
          <a:lstStyle/>
          <a:p>
            <a:r>
              <a:rPr lang="en-US" sz="2700" dirty="0"/>
              <a:t>Parent Engagement Workshops:</a:t>
            </a:r>
            <a:r>
              <a:rPr lang="en-US" dirty="0"/>
              <a:t/>
            </a:r>
            <a:br>
              <a:rPr lang="en-US" dirty="0"/>
            </a:br>
            <a:r>
              <a:rPr lang="en-US" sz="2200" b="0" dirty="0">
                <a:solidFill>
                  <a:schemeClr val="tx1"/>
                </a:solidFill>
              </a:rPr>
              <a:t>Reinforce Shared Reading</a:t>
            </a:r>
          </a:p>
        </p:txBody>
      </p:sp>
      <p:sp>
        <p:nvSpPr>
          <p:cNvPr id="3" name="Content Placeholder 2"/>
          <p:cNvSpPr>
            <a:spLocks noGrp="1"/>
          </p:cNvSpPr>
          <p:nvPr>
            <p:ph idx="1"/>
          </p:nvPr>
        </p:nvSpPr>
        <p:spPr>
          <a:xfrm>
            <a:off x="429846" y="1507064"/>
            <a:ext cx="8085504" cy="4515482"/>
          </a:xfrm>
        </p:spPr>
        <p:txBody>
          <a:bodyPr>
            <a:normAutofit/>
          </a:bodyPr>
          <a:lstStyle/>
          <a:p>
            <a:pPr marL="1588" lvl="0" indent="-1588">
              <a:buNone/>
            </a:pPr>
            <a:r>
              <a:rPr lang="en-US" sz="2000" b="1" kern="0" dirty="0" smtClean="0"/>
              <a:t>Purpose</a:t>
            </a:r>
            <a:r>
              <a:rPr lang="en-US" sz="2000" b="1" kern="0" dirty="0"/>
              <a:t>: </a:t>
            </a:r>
            <a:r>
              <a:rPr lang="en-US" sz="2000" kern="0" dirty="0"/>
              <a:t>Reinforce the concept of Shared Reading and its two components:</a:t>
            </a:r>
            <a:br>
              <a:rPr lang="en-US" sz="2000" kern="0" dirty="0"/>
            </a:br>
            <a:endParaRPr lang="en-US" sz="2000" kern="0" dirty="0"/>
          </a:p>
          <a:p>
            <a:pPr marL="457200" lvl="0" indent="-457200">
              <a:buFont typeface="+mj-lt"/>
              <a:buAutoNum type="arabicPeriod"/>
            </a:pPr>
            <a:r>
              <a:rPr lang="en-US" sz="2000" kern="0" dirty="0"/>
              <a:t>Dialogic (Interactive) Reading</a:t>
            </a:r>
          </a:p>
          <a:p>
            <a:pPr marL="457200" lvl="0" indent="-457200">
              <a:buFont typeface="+mj-lt"/>
              <a:buAutoNum type="arabicPeriod"/>
            </a:pPr>
            <a:r>
              <a:rPr lang="en-US" sz="2000" kern="0" dirty="0"/>
              <a:t>Repeated Reading</a:t>
            </a: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31</a:t>
            </a:fld>
            <a:endParaRPr lang="en-US" dirty="0"/>
          </a:p>
        </p:txBody>
      </p:sp>
    </p:spTree>
    <p:extLst>
      <p:ext uri="{BB962C8B-B14F-4D97-AF65-F5344CB8AC3E}">
        <p14:creationId xmlns:p14="http://schemas.microsoft.com/office/powerpoint/2010/main" val="36312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335177"/>
            <a:ext cx="8085504" cy="923607"/>
          </a:xfrm>
        </p:spPr>
        <p:txBody>
          <a:bodyPr>
            <a:normAutofit fontScale="90000"/>
          </a:bodyPr>
          <a:lstStyle/>
          <a:p>
            <a:r>
              <a:rPr lang="en-US" dirty="0" smtClean="0"/>
              <a:t/>
            </a:r>
            <a:br>
              <a:rPr lang="en-US" dirty="0" smtClean="0"/>
            </a:br>
            <a:r>
              <a:rPr lang="en-US" sz="2700" dirty="0" smtClean="0"/>
              <a:t>Parent Engagement Workshops</a:t>
            </a:r>
            <a:r>
              <a:rPr lang="en-US" dirty="0" smtClean="0"/>
              <a:t/>
            </a:r>
            <a:br>
              <a:rPr lang="en-US" dirty="0" smtClean="0"/>
            </a:br>
            <a:r>
              <a:rPr lang="en-US" sz="2200" b="0" dirty="0" smtClean="0">
                <a:solidFill>
                  <a:schemeClr val="tx1"/>
                </a:solidFill>
              </a:rPr>
              <a:t>Introduce a New Interactive Reading Strategy</a:t>
            </a:r>
            <a:endParaRPr lang="en-US" sz="2200" b="0" dirty="0">
              <a:solidFill>
                <a:schemeClr val="tx1"/>
              </a:solidFill>
            </a:endParaRPr>
          </a:p>
        </p:txBody>
      </p:sp>
      <p:sp>
        <p:nvSpPr>
          <p:cNvPr id="3" name="Content Placeholder 2"/>
          <p:cNvSpPr>
            <a:spLocks noGrp="1"/>
          </p:cNvSpPr>
          <p:nvPr>
            <p:ph idx="1"/>
          </p:nvPr>
        </p:nvSpPr>
        <p:spPr>
          <a:xfrm>
            <a:off x="429846" y="1507064"/>
            <a:ext cx="8085504" cy="4515482"/>
          </a:xfrm>
        </p:spPr>
        <p:txBody>
          <a:bodyPr>
            <a:normAutofit/>
          </a:bodyPr>
          <a:lstStyle/>
          <a:p>
            <a:pPr marL="0" indent="0">
              <a:buNone/>
            </a:pPr>
            <a:endParaRPr lang="en-US" sz="2000" kern="0" dirty="0" smtClean="0"/>
          </a:p>
          <a:p>
            <a:pPr marL="0" indent="0">
              <a:buNone/>
            </a:pPr>
            <a:r>
              <a:rPr lang="en-US" sz="2000" b="1" kern="0" dirty="0" smtClean="0"/>
              <a:t>Purpose</a:t>
            </a:r>
            <a:r>
              <a:rPr lang="en-US" sz="2000" kern="0" dirty="0"/>
              <a:t>: Provide parents with an opportunity to further extend their knowledge about book sharing and gain new reading strategies</a:t>
            </a:r>
            <a:br>
              <a:rPr lang="en-US" sz="2000" kern="0" dirty="0"/>
            </a:br>
            <a:endParaRPr lang="en-US" sz="2000" kern="0" dirty="0"/>
          </a:p>
          <a:p>
            <a:pPr marL="0" indent="0">
              <a:buNone/>
            </a:pPr>
            <a:r>
              <a:rPr lang="en-US" sz="2000" dirty="0">
                <a:latin typeface="Franklin Gothic Demi" panose="020B0703020102020204" pitchFamily="34" charset="0"/>
              </a:rPr>
              <a:t>Parent Engagement Workshop Series</a:t>
            </a:r>
            <a:r>
              <a:rPr lang="en-US" sz="2000" dirty="0" smtClean="0">
                <a:latin typeface="Franklin Gothic Demi" panose="020B0703020102020204" pitchFamily="34" charset="0"/>
              </a:rPr>
              <a:t>:</a:t>
            </a:r>
            <a:br>
              <a:rPr lang="en-US" sz="2000" dirty="0" smtClean="0">
                <a:latin typeface="Franklin Gothic Demi" panose="020B0703020102020204" pitchFamily="34" charset="0"/>
              </a:rPr>
            </a:br>
            <a:endParaRPr lang="en-US" sz="2000" dirty="0">
              <a:latin typeface="Franklin Gothic Demi" panose="020B0703020102020204" pitchFamily="34" charset="0"/>
            </a:endParaRPr>
          </a:p>
          <a:p>
            <a:pPr marL="914400" lvl="1" indent="-514350">
              <a:buFont typeface="+mj-lt"/>
              <a:buAutoNum type="arabicPeriod"/>
            </a:pPr>
            <a:r>
              <a:rPr lang="en-US" sz="2000" kern="0" dirty="0"/>
              <a:t>Asking Good Questions</a:t>
            </a:r>
          </a:p>
          <a:p>
            <a:pPr marL="914400" lvl="1" indent="-514350">
              <a:buFont typeface="+mj-lt"/>
              <a:buAutoNum type="arabicPeriod"/>
            </a:pPr>
            <a:r>
              <a:rPr lang="en-US" sz="2000" kern="0" dirty="0"/>
              <a:t>Expanding on Children’s Answers</a:t>
            </a:r>
          </a:p>
          <a:p>
            <a:pPr marL="914400" lvl="1" indent="-514350">
              <a:buFont typeface="+mj-lt"/>
              <a:buAutoNum type="arabicPeriod"/>
            </a:pPr>
            <a:r>
              <a:rPr lang="en-US" sz="2000" kern="0" dirty="0"/>
              <a:t>Recall and Prediction</a:t>
            </a:r>
          </a:p>
          <a:p>
            <a:pPr marL="914400" lvl="1" indent="-514350">
              <a:buFont typeface="+mj-lt"/>
              <a:buAutoNum type="arabicPeriod"/>
            </a:pPr>
            <a:r>
              <a:rPr lang="en-US" sz="2000" kern="0" dirty="0"/>
              <a:t>Making Connections</a:t>
            </a: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32</a:t>
            </a:fld>
            <a:endParaRPr lang="en-US" dirty="0"/>
          </a:p>
        </p:txBody>
      </p:sp>
    </p:spTree>
    <p:extLst>
      <p:ext uri="{BB962C8B-B14F-4D97-AF65-F5344CB8AC3E}">
        <p14:creationId xmlns:p14="http://schemas.microsoft.com/office/powerpoint/2010/main" val="4086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Training Opportunities</a:t>
            </a:r>
            <a:endParaRPr lang="en-US" dirty="0"/>
          </a:p>
        </p:txBody>
      </p:sp>
      <p:sp>
        <p:nvSpPr>
          <p:cNvPr id="3" name="Content Placeholder 2"/>
          <p:cNvSpPr>
            <a:spLocks noGrp="1"/>
          </p:cNvSpPr>
          <p:nvPr>
            <p:ph idx="1"/>
          </p:nvPr>
        </p:nvSpPr>
        <p:spPr>
          <a:xfrm>
            <a:off x="429846" y="1507064"/>
            <a:ext cx="8085504" cy="4515482"/>
          </a:xfrm>
        </p:spPr>
        <p:txBody>
          <a:bodyPr>
            <a:normAutofit/>
          </a:bodyPr>
          <a:lstStyle/>
          <a:p>
            <a:pPr marL="0" indent="0">
              <a:buNone/>
            </a:pPr>
            <a:endParaRPr lang="en-US" sz="2000" dirty="0"/>
          </a:p>
          <a:p>
            <a:r>
              <a:rPr lang="en-US" sz="2000" dirty="0" smtClean="0"/>
              <a:t>Show </a:t>
            </a:r>
            <a:r>
              <a:rPr lang="en-US" sz="2000" dirty="0"/>
              <a:t>the parent DVD during drop off/pick up times or while parents may be waiting for parent-teacher conferences. </a:t>
            </a:r>
            <a:br>
              <a:rPr lang="en-US" sz="2000" dirty="0"/>
            </a:br>
            <a:endParaRPr lang="en-US" sz="2000" dirty="0"/>
          </a:p>
          <a:p>
            <a:r>
              <a:rPr lang="en-US" sz="2000" dirty="0"/>
              <a:t>Discuss the Raising A Reader program or useful reading tips with parents during </a:t>
            </a:r>
            <a:r>
              <a:rPr lang="en-US" sz="2000" dirty="0" smtClean="0"/>
              <a:t>other school or parent events.</a:t>
            </a:r>
          </a:p>
          <a:p>
            <a:endParaRPr lang="en-US" sz="2000" dirty="0"/>
          </a:p>
          <a:p>
            <a:r>
              <a:rPr lang="en-US" sz="2000" dirty="0"/>
              <a:t>“Piggy-backing” school </a:t>
            </a:r>
            <a:r>
              <a:rPr lang="en-US" sz="2000" dirty="0" smtClean="0"/>
              <a:t>or holiday events</a:t>
            </a:r>
            <a:endParaRPr lang="en-US" sz="2000" dirty="0"/>
          </a:p>
          <a:p>
            <a:endParaRPr lang="en-US" sz="2000" dirty="0" smtClean="0"/>
          </a:p>
          <a:p>
            <a:endParaRPr lang="en-US" sz="2000"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33</a:t>
            </a:fld>
            <a:endParaRPr lang="en-US" dirty="0"/>
          </a:p>
        </p:txBody>
      </p:sp>
    </p:spTree>
    <p:extLst>
      <p:ext uri="{BB962C8B-B14F-4D97-AF65-F5344CB8AC3E}">
        <p14:creationId xmlns:p14="http://schemas.microsoft.com/office/powerpoint/2010/main" val="1685165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59619" y="1722474"/>
            <a:ext cx="5135525" cy="3058857"/>
          </a:xfrm>
        </p:spPr>
        <p:txBody>
          <a:bodyPr>
            <a:normAutofit/>
          </a:bodyPr>
          <a:lstStyle/>
          <a:p>
            <a:pPr marL="0" indent="0">
              <a:buNone/>
            </a:pPr>
            <a:r>
              <a:rPr lang="en-US" sz="1800" b="1" dirty="0"/>
              <a:t>Why connect children and families to the library</a:t>
            </a:r>
            <a:r>
              <a:rPr lang="en-US" sz="1800" b="1" dirty="0" smtClean="0"/>
              <a:t>?</a:t>
            </a:r>
            <a:r>
              <a:rPr lang="en-US" sz="1800" dirty="0" smtClean="0"/>
              <a:t/>
            </a:r>
            <a:br>
              <a:rPr lang="en-US" sz="1800" dirty="0" smtClean="0"/>
            </a:br>
            <a:endParaRPr lang="en-US" sz="1800" dirty="0"/>
          </a:p>
          <a:p>
            <a:pPr marL="228600" lvl="1"/>
            <a:r>
              <a:rPr lang="en-US" sz="1800" dirty="0"/>
              <a:t>Sustainability component </a:t>
            </a:r>
            <a:r>
              <a:rPr lang="en-US" sz="1800" dirty="0" smtClean="0"/>
              <a:t/>
            </a:r>
            <a:br>
              <a:rPr lang="en-US" sz="1800" dirty="0" smtClean="0"/>
            </a:br>
            <a:endParaRPr lang="en-US" sz="1800" dirty="0"/>
          </a:p>
          <a:p>
            <a:pPr marL="228600" lvl="1"/>
            <a:r>
              <a:rPr lang="en-US" sz="1800" dirty="0"/>
              <a:t>Blue Library Bags replace Red Bags at the end of program</a:t>
            </a:r>
          </a:p>
        </p:txBody>
      </p:sp>
      <p:sp>
        <p:nvSpPr>
          <p:cNvPr id="5" name="Date Placeholder 4"/>
          <p:cNvSpPr>
            <a:spLocks noGrp="1"/>
          </p:cNvSpPr>
          <p:nvPr>
            <p:ph type="dt" sz="half" idx="10"/>
          </p:nvPr>
        </p:nvSpPr>
        <p:spPr/>
        <p:txBody>
          <a:bodyPr/>
          <a:lstStyle/>
          <a:p>
            <a:fld id="{B36A0C5F-ED6A-407A-9418-1C98F951F5F3}" type="datetime1">
              <a:rPr lang="en-US" smtClean="0"/>
              <a:pPr/>
              <a:t>10/4/2018</a:t>
            </a:fld>
            <a:endParaRPr lang="en-US" dirty="0"/>
          </a:p>
        </p:txBody>
      </p:sp>
      <p:sp>
        <p:nvSpPr>
          <p:cNvPr id="6" name="Slide Number Placeholder 5"/>
          <p:cNvSpPr>
            <a:spLocks noGrp="1"/>
          </p:cNvSpPr>
          <p:nvPr>
            <p:ph type="sldNum" sz="quarter" idx="12"/>
          </p:nvPr>
        </p:nvSpPr>
        <p:spPr/>
        <p:txBody>
          <a:bodyPr/>
          <a:lstStyle/>
          <a:p>
            <a:fld id="{1F3A1D8A-5860-4318-A13C-71692FF51BC3}" type="slidenum">
              <a:rPr lang="en-US" smtClean="0"/>
              <a:pPr/>
              <a:t>34</a:t>
            </a:fld>
            <a:endParaRPr lang="en-US" dirty="0"/>
          </a:p>
        </p:txBody>
      </p:sp>
      <p:pic>
        <p:nvPicPr>
          <p:cNvPr id="7" name="Picture 5" descr="c5r"/>
          <p:cNvPicPr>
            <a:picLocks noChangeAspect="1" noChangeArrowheads="1"/>
          </p:cNvPicPr>
          <p:nvPr/>
        </p:nvPicPr>
        <p:blipFill>
          <a:blip r:embed="rId3" cstate="print"/>
          <a:srcRect/>
          <a:stretch>
            <a:fillRect/>
          </a:stretch>
        </p:blipFill>
        <p:spPr bwMode="auto">
          <a:xfrm>
            <a:off x="397949" y="1796237"/>
            <a:ext cx="3163187" cy="2372390"/>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397949" y="297712"/>
            <a:ext cx="8085504" cy="95693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a:lstStyle>
          <a:p>
            <a:r>
              <a:rPr lang="en-US" dirty="0" smtClean="0"/>
              <a:t>3. Library Connection</a:t>
            </a:r>
            <a:endParaRPr lang="en-US" sz="1800" b="0" dirty="0">
              <a:solidFill>
                <a:schemeClr val="tx1"/>
              </a:solidFill>
            </a:endParaRPr>
          </a:p>
        </p:txBody>
      </p:sp>
    </p:spTree>
    <p:extLst>
      <p:ext uri="{BB962C8B-B14F-4D97-AF65-F5344CB8AC3E}">
        <p14:creationId xmlns:p14="http://schemas.microsoft.com/office/powerpoint/2010/main" val="30243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7949" y="1731781"/>
            <a:ext cx="4975331" cy="2559792"/>
          </a:xfrm>
        </p:spPr>
        <p:txBody>
          <a:bodyPr>
            <a:normAutofit/>
          </a:bodyPr>
          <a:lstStyle/>
          <a:p>
            <a:r>
              <a:rPr lang="en-US" sz="1800" dirty="0"/>
              <a:t>Celebrate program completion with an event!</a:t>
            </a:r>
          </a:p>
          <a:p>
            <a:r>
              <a:rPr lang="en-US" sz="1800" dirty="0"/>
              <a:t>Field trip to library</a:t>
            </a:r>
          </a:p>
          <a:p>
            <a:r>
              <a:rPr lang="en-US" sz="1800" dirty="0"/>
              <a:t>Librarian as guest visitor </a:t>
            </a:r>
          </a:p>
          <a:p>
            <a:r>
              <a:rPr lang="en-US" sz="1800" dirty="0"/>
              <a:t>Library card applications in </a:t>
            </a:r>
            <a:r>
              <a:rPr lang="en-US" sz="1800" dirty="0" smtClean="0"/>
              <a:t>bags</a:t>
            </a:r>
            <a:endParaRPr lang="en-US" sz="1800" dirty="0"/>
          </a:p>
        </p:txBody>
      </p:sp>
      <p:sp>
        <p:nvSpPr>
          <p:cNvPr id="5" name="Date Placeholder 4"/>
          <p:cNvSpPr>
            <a:spLocks noGrp="1"/>
          </p:cNvSpPr>
          <p:nvPr>
            <p:ph type="dt" sz="half" idx="10"/>
          </p:nvPr>
        </p:nvSpPr>
        <p:spPr/>
        <p:txBody>
          <a:bodyPr/>
          <a:lstStyle/>
          <a:p>
            <a:fld id="{B36A0C5F-ED6A-407A-9418-1C98F951F5F3}" type="datetime1">
              <a:rPr lang="en-US" smtClean="0"/>
              <a:pPr/>
              <a:t>10/4/2018</a:t>
            </a:fld>
            <a:endParaRPr lang="en-US" dirty="0"/>
          </a:p>
        </p:txBody>
      </p:sp>
      <p:sp>
        <p:nvSpPr>
          <p:cNvPr id="6" name="Slide Number Placeholder 5"/>
          <p:cNvSpPr>
            <a:spLocks noGrp="1"/>
          </p:cNvSpPr>
          <p:nvPr>
            <p:ph type="sldNum" sz="quarter" idx="12"/>
          </p:nvPr>
        </p:nvSpPr>
        <p:spPr/>
        <p:txBody>
          <a:bodyPr/>
          <a:lstStyle/>
          <a:p>
            <a:fld id="{1F3A1D8A-5860-4318-A13C-71692FF51BC3}" type="slidenum">
              <a:rPr lang="en-US" smtClean="0"/>
              <a:pPr/>
              <a:t>35</a:t>
            </a:fld>
            <a:endParaRPr lang="en-US" dirty="0"/>
          </a:p>
        </p:txBody>
      </p:sp>
      <p:pic>
        <p:nvPicPr>
          <p:cNvPr id="8" name="Picture 6" descr="untitled"/>
          <p:cNvPicPr>
            <a:picLocks noChangeAspect="1" noChangeArrowheads="1"/>
          </p:cNvPicPr>
          <p:nvPr/>
        </p:nvPicPr>
        <p:blipFill>
          <a:blip r:embed="rId3" cstate="print"/>
          <a:srcRect/>
          <a:stretch>
            <a:fillRect/>
          </a:stretch>
        </p:blipFill>
        <p:spPr bwMode="auto">
          <a:xfrm>
            <a:off x="5639800" y="1817504"/>
            <a:ext cx="3014333" cy="1708194"/>
          </a:xfrm>
          <a:prstGeom prst="rect">
            <a:avLst/>
          </a:prstGeom>
          <a:noFill/>
          <a:ln w="9525">
            <a:solidFill>
              <a:srgbClr val="E31B23"/>
            </a:solidFill>
            <a:miter lim="800000"/>
            <a:headEnd/>
            <a:tailEnd/>
          </a:ln>
        </p:spPr>
      </p:pic>
      <p:sp>
        <p:nvSpPr>
          <p:cNvPr id="9" name="Title 1"/>
          <p:cNvSpPr txBox="1">
            <a:spLocks/>
          </p:cNvSpPr>
          <p:nvPr/>
        </p:nvSpPr>
        <p:spPr>
          <a:xfrm>
            <a:off x="397949" y="297712"/>
            <a:ext cx="8085504" cy="95693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a:lstStyle>
          <a:p>
            <a:r>
              <a:rPr lang="en-US" dirty="0"/>
              <a:t>Library Connection </a:t>
            </a:r>
            <a:r>
              <a:rPr lang="en-US" dirty="0" smtClean="0"/>
              <a:t>Examples</a:t>
            </a:r>
            <a:endParaRPr lang="en-US" sz="1800" b="0" dirty="0">
              <a:solidFill>
                <a:schemeClr val="tx1"/>
              </a:solidFill>
            </a:endParaRPr>
          </a:p>
        </p:txBody>
      </p:sp>
    </p:spTree>
    <p:extLst>
      <p:ext uri="{BB962C8B-B14F-4D97-AF65-F5344CB8AC3E}">
        <p14:creationId xmlns:p14="http://schemas.microsoft.com/office/powerpoint/2010/main" val="3678904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dirty="0" smtClean="0"/>
              <a:t>Program Evaluation</a:t>
            </a:r>
            <a:endParaRPr lang="en-US" sz="3200" dirty="0"/>
          </a:p>
        </p:txBody>
      </p:sp>
      <p:sp>
        <p:nvSpPr>
          <p:cNvPr id="3" name="Date Placeholder 2"/>
          <p:cNvSpPr>
            <a:spLocks noGrp="1"/>
          </p:cNvSpPr>
          <p:nvPr>
            <p:ph type="dt" sz="half" idx="11"/>
          </p:nvPr>
        </p:nvSpPr>
        <p:spPr/>
        <p:txBody>
          <a:bodyPr/>
          <a:lstStyle/>
          <a:p>
            <a:fld id="{A18638AE-1A19-41B0-9ABF-8AB9AD7EC654}" type="datetime1">
              <a:rPr lang="en-US" smtClean="0"/>
              <a:pPr/>
              <a:t>10/4/2018</a:t>
            </a:fld>
            <a:endParaRPr lang="en-US" dirty="0"/>
          </a:p>
        </p:txBody>
      </p:sp>
      <p:sp>
        <p:nvSpPr>
          <p:cNvPr id="4" name="Text Placeholder 3"/>
          <p:cNvSpPr>
            <a:spLocks noGrp="1"/>
          </p:cNvSpPr>
          <p:nvPr>
            <p:ph type="body" sz="quarter" idx="12"/>
          </p:nvPr>
        </p:nvSpPr>
        <p:spPr>
          <a:xfrm>
            <a:off x="415578" y="2607221"/>
            <a:ext cx="7980363" cy="606552"/>
          </a:xfrm>
        </p:spPr>
        <p:txBody>
          <a:bodyPr>
            <a:normAutofit/>
          </a:bodyPr>
          <a:lstStyle/>
          <a:p>
            <a:r>
              <a:rPr lang="en-US" sz="3000" dirty="0" smtClean="0"/>
              <a:t>Section 3</a:t>
            </a:r>
            <a:endParaRPr lang="en-US" sz="3000" dirty="0"/>
          </a:p>
        </p:txBody>
      </p:sp>
    </p:spTree>
    <p:extLst>
      <p:ext uri="{BB962C8B-B14F-4D97-AF65-F5344CB8AC3E}">
        <p14:creationId xmlns:p14="http://schemas.microsoft.com/office/powerpoint/2010/main" val="1460823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Conduct An Evaluation</a:t>
            </a:r>
            <a:r>
              <a:rPr lang="en-US" dirty="0" smtClean="0"/>
              <a:t>? </a:t>
            </a:r>
            <a:endParaRPr lang="en-US" sz="1600" dirty="0">
              <a:latin typeface="+mn-lt"/>
            </a:endParaRPr>
          </a:p>
        </p:txBody>
      </p:sp>
      <p:sp>
        <p:nvSpPr>
          <p:cNvPr id="3" name="Content Placeholder 2"/>
          <p:cNvSpPr>
            <a:spLocks noGrp="1"/>
          </p:cNvSpPr>
          <p:nvPr>
            <p:ph idx="1"/>
          </p:nvPr>
        </p:nvSpPr>
        <p:spPr>
          <a:xfrm>
            <a:off x="429846" y="1507064"/>
            <a:ext cx="8085504" cy="4515482"/>
          </a:xfrm>
        </p:spPr>
        <p:txBody>
          <a:bodyPr>
            <a:normAutofit/>
          </a:bodyPr>
          <a:lstStyle/>
          <a:p>
            <a:r>
              <a:rPr lang="en-US" sz="2000" kern="0" dirty="0" smtClean="0"/>
              <a:t> Understand </a:t>
            </a:r>
            <a:r>
              <a:rPr lang="en-US" sz="2000" kern="0" dirty="0"/>
              <a:t>growth</a:t>
            </a:r>
          </a:p>
          <a:p>
            <a:r>
              <a:rPr lang="en-US" sz="2000" kern="0" dirty="0"/>
              <a:t> Verify effectiveness of the program</a:t>
            </a:r>
          </a:p>
          <a:p>
            <a:r>
              <a:rPr lang="en-US" sz="2000" kern="0" dirty="0"/>
              <a:t> Identify areas of strengths and challenges</a:t>
            </a:r>
          </a:p>
          <a:p>
            <a:r>
              <a:rPr lang="en-US" sz="2000" kern="0" dirty="0"/>
              <a:t> Discover demographic characteristics</a:t>
            </a:r>
          </a:p>
          <a:p>
            <a:r>
              <a:rPr lang="en-US" sz="2000" kern="0" dirty="0"/>
              <a:t> Energize and re-motivate your staff</a:t>
            </a:r>
          </a:p>
          <a:p>
            <a:r>
              <a:rPr lang="en-US" sz="2000" kern="0" dirty="0"/>
              <a:t> Produce data that can be shared</a:t>
            </a:r>
            <a:endParaRPr lang="en-US" sz="2000"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37</a:t>
            </a:fld>
            <a:endParaRPr lang="en-US" dirty="0"/>
          </a:p>
        </p:txBody>
      </p:sp>
    </p:spTree>
    <p:extLst>
      <p:ext uri="{BB962C8B-B14F-4D97-AF65-F5344CB8AC3E}">
        <p14:creationId xmlns:p14="http://schemas.microsoft.com/office/powerpoint/2010/main" val="2351633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Evaluation Tools</a:t>
            </a:r>
            <a:r>
              <a:rPr lang="en-US" sz="1600" dirty="0" smtClean="0">
                <a:latin typeface="+mn-lt"/>
              </a:rPr>
              <a:t> </a:t>
            </a:r>
            <a:endParaRPr lang="en-US" sz="1600" dirty="0">
              <a:latin typeface="+mn-lt"/>
            </a:endParaRPr>
          </a:p>
        </p:txBody>
      </p:sp>
      <p:sp>
        <p:nvSpPr>
          <p:cNvPr id="3" name="Content Placeholder 2"/>
          <p:cNvSpPr>
            <a:spLocks noGrp="1"/>
          </p:cNvSpPr>
          <p:nvPr>
            <p:ph idx="1"/>
          </p:nvPr>
        </p:nvSpPr>
        <p:spPr>
          <a:xfrm>
            <a:off x="429846" y="1190847"/>
            <a:ext cx="8085504" cy="4831699"/>
          </a:xfrm>
        </p:spPr>
        <p:txBody>
          <a:bodyPr>
            <a:normAutofit/>
          </a:bodyPr>
          <a:lstStyle/>
          <a:p>
            <a:pPr marL="0" lvl="1" indent="0">
              <a:buNone/>
            </a:pPr>
            <a:r>
              <a:rPr lang="en-US" sz="2000" dirty="0" smtClean="0">
                <a:latin typeface="+mn-lt"/>
              </a:rPr>
              <a:t>15-item Retrospective Parent </a:t>
            </a:r>
            <a:r>
              <a:rPr lang="en-US" sz="2000" dirty="0">
                <a:latin typeface="+mn-lt"/>
              </a:rPr>
              <a:t>Survey </a:t>
            </a:r>
            <a:endParaRPr lang="en-US" sz="2000" dirty="0" smtClean="0">
              <a:latin typeface="+mn-lt"/>
            </a:endParaRP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38</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27" t="12166" r="18890" b="41543"/>
          <a:stretch/>
        </p:blipFill>
        <p:spPr bwMode="auto">
          <a:xfrm>
            <a:off x="1295400" y="1705971"/>
            <a:ext cx="6553200" cy="4148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2055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Maximize Evaluation Response Rates </a:t>
            </a:r>
            <a:r>
              <a:rPr lang="en-US" sz="1600" b="0" kern="0" dirty="0" smtClean="0">
                <a:solidFill>
                  <a:prstClr val="black"/>
                </a:solidFill>
                <a:latin typeface="+mn-lt"/>
              </a:rPr>
              <a:t>(pg</a:t>
            </a:r>
            <a:r>
              <a:rPr lang="en-US" sz="1600" b="0" kern="0" dirty="0">
                <a:solidFill>
                  <a:prstClr val="black"/>
                </a:solidFill>
                <a:latin typeface="+mn-lt"/>
              </a:rPr>
              <a:t>. </a:t>
            </a:r>
            <a:r>
              <a:rPr lang="en-US" sz="1600" b="0" kern="0" dirty="0" smtClean="0">
                <a:solidFill>
                  <a:prstClr val="black"/>
                </a:solidFill>
                <a:latin typeface="+mn-lt"/>
              </a:rPr>
              <a:t>VI-8)</a:t>
            </a:r>
            <a:r>
              <a:rPr lang="en-US" sz="1600" dirty="0" smtClean="0">
                <a:latin typeface="+mn-lt"/>
              </a:rPr>
              <a:t> </a:t>
            </a:r>
            <a:endParaRPr lang="en-US" sz="1600" dirty="0">
              <a:latin typeface="+mn-lt"/>
            </a:endParaRPr>
          </a:p>
        </p:txBody>
      </p:sp>
      <p:sp>
        <p:nvSpPr>
          <p:cNvPr id="3" name="Content Placeholder 2"/>
          <p:cNvSpPr>
            <a:spLocks noGrp="1"/>
          </p:cNvSpPr>
          <p:nvPr>
            <p:ph idx="1"/>
          </p:nvPr>
        </p:nvSpPr>
        <p:spPr>
          <a:xfrm>
            <a:off x="429846" y="1507064"/>
            <a:ext cx="8085504" cy="4515482"/>
          </a:xfrm>
        </p:spPr>
        <p:txBody>
          <a:bodyPr>
            <a:normAutofit/>
          </a:bodyPr>
          <a:lstStyle/>
          <a:p>
            <a:r>
              <a:rPr lang="en-US" sz="2000" dirty="0"/>
              <a:t>Motivate children!</a:t>
            </a:r>
            <a:br>
              <a:rPr lang="en-US" sz="2000" dirty="0"/>
            </a:br>
            <a:endParaRPr lang="en-US" sz="2000" dirty="0"/>
          </a:p>
          <a:p>
            <a:r>
              <a:rPr lang="en-US" sz="2000" dirty="0"/>
              <a:t>Alert parents ahead of time</a:t>
            </a:r>
            <a:br>
              <a:rPr lang="en-US" sz="2000" dirty="0"/>
            </a:br>
            <a:endParaRPr lang="en-US" sz="2000" dirty="0"/>
          </a:p>
          <a:p>
            <a:r>
              <a:rPr lang="en-US" sz="2000" dirty="0"/>
              <a:t>Assign one staff member to distribute surveys to parents</a:t>
            </a:r>
            <a:br>
              <a:rPr lang="en-US" sz="2000" dirty="0"/>
            </a:br>
            <a:endParaRPr lang="en-US" sz="2000" dirty="0"/>
          </a:p>
          <a:p>
            <a:r>
              <a:rPr lang="en-US" sz="2000" dirty="0"/>
              <a:t>Use mandatory parent meetings to your advantage!</a:t>
            </a:r>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39</a:t>
            </a:fld>
            <a:endParaRPr lang="en-US" dirty="0"/>
          </a:p>
        </p:txBody>
      </p:sp>
    </p:spTree>
    <p:extLst>
      <p:ext uri="{BB962C8B-B14F-4D97-AF65-F5344CB8AC3E}">
        <p14:creationId xmlns:p14="http://schemas.microsoft.com/office/powerpoint/2010/main" val="532806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Raising A Reader?</a:t>
            </a:r>
            <a:endParaRPr lang="en-US" dirty="0"/>
          </a:p>
        </p:txBody>
      </p:sp>
      <p:sp>
        <p:nvSpPr>
          <p:cNvPr id="3" name="Content Placeholder 2"/>
          <p:cNvSpPr>
            <a:spLocks noGrp="1"/>
          </p:cNvSpPr>
          <p:nvPr>
            <p:ph idx="1"/>
          </p:nvPr>
        </p:nvSpPr>
        <p:spPr/>
        <p:txBody>
          <a:bodyPr>
            <a:normAutofit lnSpcReduction="10000"/>
          </a:bodyPr>
          <a:lstStyle/>
          <a:p>
            <a:r>
              <a:rPr lang="en-US" dirty="0" smtClean="0"/>
              <a:t>3rd grade reading proficiency is one of the most significant predictors of high school graduation</a:t>
            </a:r>
          </a:p>
          <a:p>
            <a:pPr lvl="1"/>
            <a:r>
              <a:rPr lang="en-US" sz="1700" dirty="0" smtClean="0"/>
              <a:t>4 times less likely to graduate</a:t>
            </a:r>
          </a:p>
          <a:p>
            <a:pPr lvl="1"/>
            <a:r>
              <a:rPr lang="en-US" sz="1700" dirty="0" smtClean="0"/>
              <a:t>13 times less likely to graduate if live in poverty</a:t>
            </a:r>
          </a:p>
          <a:p>
            <a:pPr lvl="1"/>
            <a:endParaRPr lang="en-US" sz="1700" dirty="0" smtClean="0"/>
          </a:p>
          <a:p>
            <a:r>
              <a:rPr lang="en-US" sz="1900" dirty="0" smtClean="0"/>
              <a:t>3</a:t>
            </a:r>
            <a:r>
              <a:rPr lang="en-US" sz="1900" baseline="30000" dirty="0" smtClean="0"/>
              <a:t>rd</a:t>
            </a:r>
            <a:r>
              <a:rPr lang="en-US" sz="1900" dirty="0" smtClean="0"/>
              <a:t> grade reading proficiency in Coachella Valley is below average</a:t>
            </a:r>
          </a:p>
          <a:p>
            <a:pPr lvl="1"/>
            <a:r>
              <a:rPr lang="en-US" sz="1700" dirty="0" smtClean="0"/>
              <a:t>CVUSD – 17%</a:t>
            </a:r>
          </a:p>
          <a:p>
            <a:pPr lvl="1"/>
            <a:r>
              <a:rPr lang="en-US" sz="1700" dirty="0" smtClean="0"/>
              <a:t>DSUSD – 45%</a:t>
            </a:r>
          </a:p>
          <a:p>
            <a:pPr lvl="1"/>
            <a:r>
              <a:rPr lang="en-US" sz="1700" dirty="0" smtClean="0"/>
              <a:t>PSUSD – 36%</a:t>
            </a:r>
          </a:p>
          <a:p>
            <a:pPr lvl="1"/>
            <a:endParaRPr lang="en-US" sz="1700" dirty="0" smtClean="0"/>
          </a:p>
          <a:p>
            <a:r>
              <a:rPr lang="en-US" sz="1900" dirty="0" smtClean="0"/>
              <a:t>Availability of books at home, parent engagement, and Spanish-language are key barriers</a:t>
            </a:r>
          </a:p>
          <a:p>
            <a:endParaRPr lang="en-US" sz="1900" dirty="0"/>
          </a:p>
          <a:p>
            <a:r>
              <a:rPr lang="en-US" sz="1900" dirty="0" smtClean="0"/>
              <a:t>Reading problems at 3</a:t>
            </a:r>
            <a:r>
              <a:rPr lang="en-US" sz="1900" baseline="30000" dirty="0" smtClean="0"/>
              <a:t>rd</a:t>
            </a:r>
            <a:r>
              <a:rPr lang="en-US" sz="1900" dirty="0" smtClean="0"/>
              <a:t> grade are preventable</a:t>
            </a:r>
            <a:endParaRPr lang="en-US" sz="1900" dirty="0"/>
          </a:p>
        </p:txBody>
      </p:sp>
      <p:sp>
        <p:nvSpPr>
          <p:cNvPr id="4" name="Slide Number Placeholder 3"/>
          <p:cNvSpPr>
            <a:spLocks noGrp="1"/>
          </p:cNvSpPr>
          <p:nvPr>
            <p:ph type="sldNum" sz="quarter" idx="12"/>
          </p:nvPr>
        </p:nvSpPr>
        <p:spPr/>
        <p:txBody>
          <a:bodyPr/>
          <a:lstStyle/>
          <a:p>
            <a:fld id="{16237144-E39C-48EB-AC23-F283E3CD528F}" type="slidenum">
              <a:rPr lang="en-US" smtClean="0"/>
              <a:t>4</a:t>
            </a:fld>
            <a:endParaRPr lang="en-US"/>
          </a:p>
        </p:txBody>
      </p:sp>
    </p:spTree>
    <p:extLst>
      <p:ext uri="{BB962C8B-B14F-4D97-AF65-F5344CB8AC3E}">
        <p14:creationId xmlns:p14="http://schemas.microsoft.com/office/powerpoint/2010/main" val="2563267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Follow-up</a:t>
            </a:r>
            <a:endParaRPr lang="en-US" dirty="0"/>
          </a:p>
        </p:txBody>
      </p:sp>
      <p:sp>
        <p:nvSpPr>
          <p:cNvPr id="3" name="Content Placeholder 2"/>
          <p:cNvSpPr>
            <a:spLocks noGrp="1"/>
          </p:cNvSpPr>
          <p:nvPr>
            <p:ph idx="1"/>
          </p:nvPr>
        </p:nvSpPr>
        <p:spPr/>
        <p:txBody>
          <a:bodyPr/>
          <a:lstStyle/>
          <a:p>
            <a:r>
              <a:rPr lang="en-US" dirty="0" smtClean="0"/>
              <a:t>Site Checklist</a:t>
            </a:r>
          </a:p>
          <a:p>
            <a:pPr marL="0" indent="0">
              <a:buNone/>
            </a:pPr>
            <a:endParaRPr lang="en-US" dirty="0" smtClean="0"/>
          </a:p>
          <a:p>
            <a:r>
              <a:rPr lang="en-US" dirty="0" smtClean="0"/>
              <a:t>Material Inventory</a:t>
            </a:r>
          </a:p>
          <a:p>
            <a:endParaRPr lang="en-US" dirty="0" smtClean="0"/>
          </a:p>
          <a:p>
            <a:r>
              <a:rPr lang="en-US" dirty="0" smtClean="0"/>
              <a:t>Implementer Year-End Report</a:t>
            </a:r>
          </a:p>
          <a:p>
            <a:endParaRPr lang="en-US" dirty="0"/>
          </a:p>
          <a:p>
            <a:r>
              <a:rPr lang="en-US" dirty="0"/>
              <a:t>Site Visits </a:t>
            </a:r>
          </a:p>
          <a:p>
            <a:endParaRPr lang="en-US" dirty="0"/>
          </a:p>
          <a:p>
            <a:r>
              <a:rPr lang="en-US" dirty="0" smtClean="0"/>
              <a:t>Classroom Reading Volunteers</a:t>
            </a:r>
            <a:endParaRPr lang="en-US" dirty="0"/>
          </a:p>
        </p:txBody>
      </p:sp>
      <p:sp>
        <p:nvSpPr>
          <p:cNvPr id="4" name="Slide Number Placeholder 3"/>
          <p:cNvSpPr>
            <a:spLocks noGrp="1"/>
          </p:cNvSpPr>
          <p:nvPr>
            <p:ph type="sldNum" sz="quarter" idx="12"/>
          </p:nvPr>
        </p:nvSpPr>
        <p:spPr/>
        <p:txBody>
          <a:bodyPr/>
          <a:lstStyle/>
          <a:p>
            <a:fld id="{16237144-E39C-48EB-AC23-F283E3CD528F}" type="slidenum">
              <a:rPr lang="en-US" smtClean="0"/>
              <a:t>40</a:t>
            </a:fld>
            <a:endParaRPr lang="en-US"/>
          </a:p>
        </p:txBody>
      </p:sp>
    </p:spTree>
    <p:extLst>
      <p:ext uri="{BB962C8B-B14F-4D97-AF65-F5344CB8AC3E}">
        <p14:creationId xmlns:p14="http://schemas.microsoft.com/office/powerpoint/2010/main" val="1708271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dirty="0" smtClean="0"/>
              <a:t>Bag Assembly</a:t>
            </a:r>
            <a:endParaRPr lang="en-US" sz="3200" dirty="0"/>
          </a:p>
        </p:txBody>
      </p:sp>
      <p:sp>
        <p:nvSpPr>
          <p:cNvPr id="3" name="Date Placeholder 2"/>
          <p:cNvSpPr>
            <a:spLocks noGrp="1"/>
          </p:cNvSpPr>
          <p:nvPr>
            <p:ph type="dt" sz="half" idx="11"/>
          </p:nvPr>
        </p:nvSpPr>
        <p:spPr/>
        <p:txBody>
          <a:bodyPr/>
          <a:lstStyle/>
          <a:p>
            <a:fld id="{A18638AE-1A19-41B0-9ABF-8AB9AD7EC654}" type="datetime1">
              <a:rPr lang="en-US" smtClean="0"/>
              <a:pPr/>
              <a:t>10/4/2018</a:t>
            </a:fld>
            <a:endParaRPr lang="en-US" dirty="0"/>
          </a:p>
        </p:txBody>
      </p:sp>
      <p:sp>
        <p:nvSpPr>
          <p:cNvPr id="4" name="Text Placeholder 3"/>
          <p:cNvSpPr>
            <a:spLocks noGrp="1"/>
          </p:cNvSpPr>
          <p:nvPr>
            <p:ph type="body" sz="quarter" idx="12"/>
          </p:nvPr>
        </p:nvSpPr>
        <p:spPr>
          <a:xfrm>
            <a:off x="415578" y="2607221"/>
            <a:ext cx="7980363" cy="606552"/>
          </a:xfrm>
        </p:spPr>
        <p:txBody>
          <a:bodyPr>
            <a:normAutofit/>
          </a:bodyPr>
          <a:lstStyle/>
          <a:p>
            <a:r>
              <a:rPr lang="en-US" sz="3000" dirty="0" smtClean="0"/>
              <a:t>Section </a:t>
            </a:r>
            <a:r>
              <a:rPr lang="en-US" sz="3000" dirty="0"/>
              <a:t>4</a:t>
            </a:r>
          </a:p>
        </p:txBody>
      </p:sp>
    </p:spTree>
    <p:extLst>
      <p:ext uri="{BB962C8B-B14F-4D97-AF65-F5344CB8AC3E}">
        <p14:creationId xmlns:p14="http://schemas.microsoft.com/office/powerpoint/2010/main" val="1991687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Assemble RAR Bags?</a:t>
            </a:r>
            <a:endParaRPr lang="en-US" dirty="0"/>
          </a:p>
        </p:txBody>
      </p:sp>
      <p:sp>
        <p:nvSpPr>
          <p:cNvPr id="3" name="Content Placeholder 2"/>
          <p:cNvSpPr>
            <a:spLocks noGrp="1"/>
          </p:cNvSpPr>
          <p:nvPr>
            <p:ph idx="1"/>
          </p:nvPr>
        </p:nvSpPr>
        <p:spPr/>
        <p:txBody>
          <a:bodyPr>
            <a:normAutofit/>
          </a:bodyPr>
          <a:lstStyle/>
          <a:p>
            <a:r>
              <a:rPr lang="en-US" sz="2000" dirty="0" smtClean="0"/>
              <a:t>Materials will be shipped directly to site and labeled with teacher and class name </a:t>
            </a:r>
          </a:p>
          <a:p>
            <a:endParaRPr lang="en-US" sz="2000" dirty="0" smtClean="0"/>
          </a:p>
          <a:p>
            <a:r>
              <a:rPr lang="en-US" sz="2000" dirty="0" smtClean="0"/>
              <a:t>Plan 30 minutes for assembly</a:t>
            </a:r>
          </a:p>
          <a:p>
            <a:endParaRPr lang="en-US" sz="2000" dirty="0" smtClean="0"/>
          </a:p>
          <a:p>
            <a:r>
              <a:rPr lang="en-US" sz="2000" dirty="0" smtClean="0"/>
              <a:t>What materials will we receive</a:t>
            </a:r>
          </a:p>
          <a:p>
            <a:pPr lvl="1"/>
            <a:r>
              <a:rPr lang="en-US" sz="1800" dirty="0" smtClean="0"/>
              <a:t>Books</a:t>
            </a:r>
          </a:p>
          <a:p>
            <a:pPr lvl="1"/>
            <a:r>
              <a:rPr lang="en-US" sz="1800" dirty="0" smtClean="0"/>
              <a:t>Parent Education DVDs</a:t>
            </a:r>
          </a:p>
          <a:p>
            <a:pPr lvl="1"/>
            <a:r>
              <a:rPr lang="en-US" sz="1800" dirty="0" smtClean="0"/>
              <a:t>Red Book Bag</a:t>
            </a:r>
          </a:p>
          <a:p>
            <a:pPr lvl="1"/>
            <a:r>
              <a:rPr lang="en-US" sz="1800" dirty="0" smtClean="0"/>
              <a:t>Red Book Bag Tag</a:t>
            </a:r>
          </a:p>
          <a:p>
            <a:pPr lvl="1"/>
            <a:r>
              <a:rPr lang="en-US" sz="1800" dirty="0" smtClean="0"/>
              <a:t>Blue Book Bags</a:t>
            </a:r>
          </a:p>
          <a:p>
            <a:pPr lvl="1"/>
            <a:r>
              <a:rPr lang="en-US" sz="1800" dirty="0" smtClean="0"/>
              <a:t>Pocket Charts</a:t>
            </a:r>
          </a:p>
          <a:p>
            <a:pPr lvl="1"/>
            <a:endParaRPr lang="en-US" sz="1800" dirty="0" smtClean="0"/>
          </a:p>
          <a:p>
            <a:endParaRPr lang="en-US" sz="20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237144-E39C-48EB-AC23-F283E3CD528F}" type="slidenum">
              <a:rPr lang="en-US" smtClean="0"/>
              <a:t>42</a:t>
            </a:fld>
            <a:endParaRPr lang="en-US"/>
          </a:p>
        </p:txBody>
      </p:sp>
    </p:spTree>
    <p:extLst>
      <p:ext uri="{BB962C8B-B14F-4D97-AF65-F5344CB8AC3E}">
        <p14:creationId xmlns:p14="http://schemas.microsoft.com/office/powerpoint/2010/main" val="520654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Assemble RAR Bags?</a:t>
            </a:r>
            <a:endParaRPr lang="en-US" dirty="0"/>
          </a:p>
        </p:txBody>
      </p:sp>
      <p:sp>
        <p:nvSpPr>
          <p:cNvPr id="3" name="Content Placeholder 2"/>
          <p:cNvSpPr>
            <a:spLocks noGrp="1"/>
          </p:cNvSpPr>
          <p:nvPr>
            <p:ph idx="1"/>
          </p:nvPr>
        </p:nvSpPr>
        <p:spPr>
          <a:xfrm>
            <a:off x="429846" y="1143000"/>
            <a:ext cx="8085504" cy="4879546"/>
          </a:xfrm>
        </p:spPr>
        <p:txBody>
          <a:bodyPr>
            <a:normAutofit fontScale="85000" lnSpcReduction="20000"/>
          </a:bodyPr>
          <a:lstStyle/>
          <a:p>
            <a:pPr marL="0" indent="0">
              <a:buNone/>
            </a:pPr>
            <a:endParaRPr lang="en-US" sz="2000" b="1" u="sng" dirty="0" smtClean="0"/>
          </a:p>
          <a:p>
            <a:pPr marL="0" indent="0">
              <a:buNone/>
            </a:pPr>
            <a:r>
              <a:rPr lang="en-US" sz="2000" b="1" u="sng" dirty="0" smtClean="0"/>
              <a:t>What </a:t>
            </a:r>
            <a:r>
              <a:rPr lang="en-US" sz="2000" b="1" u="sng" dirty="0" smtClean="0"/>
              <a:t>goes inside each bag</a:t>
            </a:r>
            <a:r>
              <a:rPr lang="en-US" sz="2000" b="1" u="sng" dirty="0" smtClean="0"/>
              <a:t>?</a:t>
            </a:r>
            <a:endParaRPr lang="en-US" sz="2000" dirty="0"/>
          </a:p>
          <a:p>
            <a:pPr marL="0" indent="0">
              <a:buNone/>
            </a:pPr>
            <a:r>
              <a:rPr lang="en-US" dirty="0" smtClean="0"/>
              <a:t>1 Red </a:t>
            </a:r>
            <a:r>
              <a:rPr lang="en-US" dirty="0" smtClean="0"/>
              <a:t>Bag/child </a:t>
            </a:r>
            <a:r>
              <a:rPr lang="en-US" dirty="0"/>
              <a:t>– label with number</a:t>
            </a:r>
          </a:p>
          <a:p>
            <a:pPr marL="628650" lvl="1" indent="-171450">
              <a:buFont typeface="Arial" panose="020B0604020202020204" pitchFamily="34" charset="0"/>
              <a:buChar char="•"/>
            </a:pPr>
            <a:r>
              <a:rPr lang="en-US" sz="1900" dirty="0"/>
              <a:t>4 books (English &amp; Bilingual) labeled with Book Bag </a:t>
            </a:r>
            <a:r>
              <a:rPr lang="en-US" sz="1900" dirty="0" smtClean="0"/>
              <a:t>number and sticker</a:t>
            </a:r>
            <a:endParaRPr lang="en-US" sz="1900" dirty="0"/>
          </a:p>
          <a:p>
            <a:pPr marL="628650" lvl="1" indent="-171450">
              <a:buFont typeface="Arial" panose="020B0604020202020204" pitchFamily="34" charset="0"/>
              <a:buChar char="•"/>
            </a:pPr>
            <a:r>
              <a:rPr lang="en-US" sz="1900" dirty="0"/>
              <a:t>1 Parent Education DVD labeled with Book Bag number</a:t>
            </a:r>
          </a:p>
          <a:p>
            <a:pPr marL="628650" lvl="1" indent="-171450">
              <a:buFont typeface="Arial" panose="020B0604020202020204" pitchFamily="34" charset="0"/>
              <a:buChar char="•"/>
            </a:pPr>
            <a:r>
              <a:rPr lang="en-US" sz="1900" dirty="0"/>
              <a:t>1 Bag tag – Hooked on book bag handle and labeled with book names (optional</a:t>
            </a:r>
            <a:r>
              <a:rPr lang="en-US" sz="1900" dirty="0" smtClean="0"/>
              <a:t>)</a:t>
            </a:r>
          </a:p>
          <a:p>
            <a:pPr marL="628650" lvl="1" indent="-171450">
              <a:buFont typeface="Arial" panose="020B0604020202020204" pitchFamily="34" charset="0"/>
              <a:buChar char="•"/>
            </a:pPr>
            <a:r>
              <a:rPr lang="en-US" sz="1900" dirty="0" smtClean="0"/>
              <a:t>Each classroom should have 1-2 extra bags</a:t>
            </a:r>
            <a:endParaRPr lang="en-US" sz="1900" dirty="0"/>
          </a:p>
          <a:p>
            <a:pPr marL="0" indent="0">
              <a:buNone/>
            </a:pPr>
            <a:endParaRPr lang="en-US" dirty="0" smtClean="0"/>
          </a:p>
          <a:p>
            <a:pPr marL="0" indent="0">
              <a:buNone/>
            </a:pPr>
            <a:r>
              <a:rPr lang="en-US" dirty="0" smtClean="0"/>
              <a:t>Implementer Manual – 1 per classroom</a:t>
            </a:r>
          </a:p>
          <a:p>
            <a:pPr marL="0" indent="0">
              <a:buNone/>
            </a:pPr>
            <a:endParaRPr lang="en-US" dirty="0" smtClean="0"/>
          </a:p>
          <a:p>
            <a:pPr marL="0" indent="0">
              <a:buNone/>
            </a:pPr>
            <a:r>
              <a:rPr lang="en-US" dirty="0" smtClean="0"/>
              <a:t>Pocket Charts – 1 per classroom</a:t>
            </a:r>
            <a:endParaRPr lang="en-US" dirty="0"/>
          </a:p>
          <a:p>
            <a:pPr marL="0" indent="0">
              <a:buNone/>
            </a:pPr>
            <a:endParaRPr lang="en-US" dirty="0" smtClean="0"/>
          </a:p>
          <a:p>
            <a:pPr marL="0" indent="0">
              <a:buNone/>
            </a:pPr>
            <a:r>
              <a:rPr lang="en-US" dirty="0" smtClean="0"/>
              <a:t>1 Blue Bags/child </a:t>
            </a:r>
            <a:r>
              <a:rPr lang="en-US" dirty="0"/>
              <a:t>– Keep until Library Connection </a:t>
            </a:r>
            <a:r>
              <a:rPr lang="en-US" dirty="0" smtClean="0"/>
              <a:t>Event</a:t>
            </a:r>
          </a:p>
          <a:p>
            <a:pPr marL="0" indent="0">
              <a:buNone/>
            </a:pPr>
            <a:endParaRPr lang="en-US" dirty="0"/>
          </a:p>
          <a:p>
            <a:pPr marL="0" indent="0" algn="ctr">
              <a:buNone/>
            </a:pPr>
            <a:r>
              <a:rPr lang="en-US" i="1" dirty="0" smtClean="0"/>
              <a:t>RAR Book </a:t>
            </a:r>
            <a:r>
              <a:rPr lang="en-US" i="1" dirty="0"/>
              <a:t>Bag Assembly Video: </a:t>
            </a:r>
            <a:r>
              <a:rPr lang="en-US" i="1" dirty="0">
                <a:hlinkClick r:id="rId3"/>
              </a:rPr>
              <a:t>https://</a:t>
            </a:r>
            <a:r>
              <a:rPr lang="en-US" i="1" dirty="0" smtClean="0">
                <a:hlinkClick r:id="rId3"/>
              </a:rPr>
              <a:t>www.youtube.com/watch?v=A4myel8-oo8</a:t>
            </a:r>
            <a:endParaRPr lang="en-US" sz="2000" i="1" dirty="0" smtClean="0"/>
          </a:p>
          <a:p>
            <a:endParaRPr lang="en-US" sz="20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237144-E39C-48EB-AC23-F283E3CD528F}" type="slidenum">
              <a:rPr lang="en-US" smtClean="0"/>
              <a:t>43</a:t>
            </a:fld>
            <a:endParaRPr lang="en-US"/>
          </a:p>
        </p:txBody>
      </p:sp>
    </p:spTree>
    <p:extLst>
      <p:ext uri="{BB962C8B-B14F-4D97-AF65-F5344CB8AC3E}">
        <p14:creationId xmlns:p14="http://schemas.microsoft.com/office/powerpoint/2010/main" val="1572780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dirty="0" smtClean="0"/>
              <a:t>Site Planning &amp; Debrief</a:t>
            </a:r>
            <a:endParaRPr lang="en-US" sz="3200" dirty="0"/>
          </a:p>
        </p:txBody>
      </p:sp>
      <p:sp>
        <p:nvSpPr>
          <p:cNvPr id="3" name="Date Placeholder 2"/>
          <p:cNvSpPr>
            <a:spLocks noGrp="1"/>
          </p:cNvSpPr>
          <p:nvPr>
            <p:ph type="dt" sz="half" idx="11"/>
          </p:nvPr>
        </p:nvSpPr>
        <p:spPr/>
        <p:txBody>
          <a:bodyPr/>
          <a:lstStyle/>
          <a:p>
            <a:fld id="{A18638AE-1A19-41B0-9ABF-8AB9AD7EC654}" type="datetime1">
              <a:rPr lang="en-US" smtClean="0"/>
              <a:pPr/>
              <a:t>10/4/2018</a:t>
            </a:fld>
            <a:endParaRPr lang="en-US" dirty="0"/>
          </a:p>
        </p:txBody>
      </p:sp>
      <p:sp>
        <p:nvSpPr>
          <p:cNvPr id="4" name="Text Placeholder 3"/>
          <p:cNvSpPr>
            <a:spLocks noGrp="1"/>
          </p:cNvSpPr>
          <p:nvPr>
            <p:ph type="body" sz="quarter" idx="12"/>
          </p:nvPr>
        </p:nvSpPr>
        <p:spPr>
          <a:xfrm>
            <a:off x="415578" y="2607221"/>
            <a:ext cx="7980363" cy="606552"/>
          </a:xfrm>
        </p:spPr>
        <p:txBody>
          <a:bodyPr>
            <a:normAutofit/>
          </a:bodyPr>
          <a:lstStyle/>
          <a:p>
            <a:r>
              <a:rPr lang="en-US" sz="3000" dirty="0" smtClean="0"/>
              <a:t>Section </a:t>
            </a:r>
            <a:r>
              <a:rPr lang="en-US" sz="3000" dirty="0"/>
              <a:t>6</a:t>
            </a:r>
          </a:p>
        </p:txBody>
      </p:sp>
    </p:spTree>
    <p:extLst>
      <p:ext uri="{BB962C8B-B14F-4D97-AF65-F5344CB8AC3E}">
        <p14:creationId xmlns:p14="http://schemas.microsoft.com/office/powerpoint/2010/main" val="3327920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085504" cy="627428"/>
          </a:xfrm>
        </p:spPr>
        <p:txBody>
          <a:bodyPr>
            <a:normAutofit/>
          </a:bodyPr>
          <a:lstStyle/>
          <a:p>
            <a:pPr algn="ctr"/>
            <a:r>
              <a:rPr lang="en-US" sz="3600" dirty="0"/>
              <a:t>Questions?</a:t>
            </a:r>
          </a:p>
        </p:txBody>
      </p:sp>
      <p:sp>
        <p:nvSpPr>
          <p:cNvPr id="5" name="Content Placeholder 4"/>
          <p:cNvSpPr>
            <a:spLocks noGrp="1"/>
          </p:cNvSpPr>
          <p:nvPr>
            <p:ph sz="half"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Melanie </a:t>
            </a:r>
            <a:r>
              <a:rPr lang="en-US" b="1" dirty="0"/>
              <a:t>Homec</a:t>
            </a:r>
            <a:r>
              <a:rPr lang="en-US" dirty="0"/>
              <a:t/>
            </a:r>
            <a:br>
              <a:rPr lang="en-US" dirty="0"/>
            </a:br>
            <a:r>
              <a:rPr lang="en-US" dirty="0"/>
              <a:t>Community Impact Director</a:t>
            </a:r>
            <a:br>
              <a:rPr lang="en-US" dirty="0"/>
            </a:br>
            <a:r>
              <a:rPr lang="en-US" dirty="0"/>
              <a:t>United Way of the Desert</a:t>
            </a:r>
            <a:br>
              <a:rPr lang="en-US" dirty="0"/>
            </a:br>
            <a:r>
              <a:rPr lang="en-US" dirty="0"/>
              <a:t>(760) 323-2731, ext. 108</a:t>
            </a:r>
            <a:br>
              <a:rPr lang="en-US" dirty="0"/>
            </a:br>
            <a:r>
              <a:rPr lang="en-US" dirty="0">
                <a:hlinkClick r:id="rId2"/>
              </a:rPr>
              <a:t>Melanie@uwdesert.org</a:t>
            </a:r>
            <a:endParaRPr lang="en-US" dirty="0"/>
          </a:p>
        </p:txBody>
      </p:sp>
      <p:sp>
        <p:nvSpPr>
          <p:cNvPr id="6" name="Content Placeholder 5"/>
          <p:cNvSpPr>
            <a:spLocks noGrp="1"/>
          </p:cNvSpPr>
          <p:nvPr>
            <p:ph sz="half" idx="2"/>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Jacqueline McDonald</a:t>
            </a:r>
            <a:r>
              <a:rPr lang="en-US" dirty="0"/>
              <a:t/>
            </a:r>
            <a:br>
              <a:rPr lang="en-US" dirty="0"/>
            </a:br>
            <a:r>
              <a:rPr lang="en-US" dirty="0" smtClean="0"/>
              <a:t>Program Coordinator</a:t>
            </a:r>
            <a:r>
              <a:rPr lang="en-US" dirty="0"/>
              <a:t/>
            </a:r>
            <a:br>
              <a:rPr lang="en-US" dirty="0"/>
            </a:br>
            <a:r>
              <a:rPr lang="en-US" dirty="0"/>
              <a:t>United Way of the Desert</a:t>
            </a:r>
            <a:br>
              <a:rPr lang="en-US" dirty="0"/>
            </a:br>
            <a:r>
              <a:rPr lang="en-US" dirty="0"/>
              <a:t>(760) 323-2731, ext. </a:t>
            </a:r>
            <a:r>
              <a:rPr lang="en-US" dirty="0" smtClean="0"/>
              <a:t>107</a:t>
            </a:r>
            <a:r>
              <a:rPr lang="en-US" dirty="0"/>
              <a:t/>
            </a:r>
            <a:br>
              <a:rPr lang="en-US" dirty="0"/>
            </a:br>
            <a:r>
              <a:rPr lang="en-US" dirty="0" smtClean="0">
                <a:hlinkClick r:id="rId2"/>
              </a:rPr>
              <a:t>Jacqueline@uwdesert.org</a:t>
            </a:r>
            <a:endParaRPr lang="en-US" dirty="0"/>
          </a:p>
          <a:p>
            <a:pPr marL="0" indent="0" algn="ctr">
              <a:buNone/>
            </a:pPr>
            <a:endParaRPr lang="en-US" dirty="0"/>
          </a:p>
        </p:txBody>
      </p:sp>
      <p:sp>
        <p:nvSpPr>
          <p:cNvPr id="3" name="Slide Number Placeholder 2"/>
          <p:cNvSpPr>
            <a:spLocks noGrp="1"/>
          </p:cNvSpPr>
          <p:nvPr>
            <p:ph type="sldNum" sz="quarter" idx="12"/>
          </p:nvPr>
        </p:nvSpPr>
        <p:spPr/>
        <p:txBody>
          <a:bodyPr/>
          <a:lstStyle/>
          <a:p>
            <a:fld id="{16237144-E39C-48EB-AC23-F283E3CD528F}" type="slidenum">
              <a:rPr lang="en-US" smtClean="0"/>
              <a:t>45</a:t>
            </a:fld>
            <a:endParaRPr lang="en-US"/>
          </a:p>
        </p:txBody>
      </p:sp>
    </p:spTree>
    <p:extLst>
      <p:ext uri="{BB962C8B-B14F-4D97-AF65-F5344CB8AC3E}">
        <p14:creationId xmlns:p14="http://schemas.microsoft.com/office/powerpoint/2010/main" val="425141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80240442"/>
              </p:ext>
            </p:extLst>
          </p:nvPr>
        </p:nvGraphicFramePr>
        <p:xfrm>
          <a:off x="1099751" y="1075038"/>
          <a:ext cx="7068064" cy="4716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19183" y="420129"/>
            <a:ext cx="5029200" cy="400110"/>
          </a:xfrm>
          <a:prstGeom prst="rect">
            <a:avLst/>
          </a:prstGeom>
          <a:noFill/>
        </p:spPr>
        <p:txBody>
          <a:bodyPr wrap="square" rtlCol="0">
            <a:spAutoFit/>
          </a:bodyPr>
          <a:lstStyle/>
          <a:p>
            <a:pPr algn="ctr"/>
            <a:r>
              <a:rPr lang="en-US" sz="2000" b="1" dirty="0"/>
              <a:t>% Scoring Efficient on CST ELA</a:t>
            </a:r>
          </a:p>
        </p:txBody>
      </p:sp>
    </p:spTree>
    <p:extLst>
      <p:ext uri="{BB962C8B-B14F-4D97-AF65-F5344CB8AC3E}">
        <p14:creationId xmlns:p14="http://schemas.microsoft.com/office/powerpoint/2010/main" val="3869719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A Reader</a:t>
            </a:r>
            <a:endParaRPr lang="en-US" dirty="0"/>
          </a:p>
        </p:txBody>
      </p:sp>
      <p:sp>
        <p:nvSpPr>
          <p:cNvPr id="4" name="Slide Number Placeholder 3"/>
          <p:cNvSpPr>
            <a:spLocks noGrp="1"/>
          </p:cNvSpPr>
          <p:nvPr>
            <p:ph type="sldNum" sz="quarter" idx="12"/>
          </p:nvPr>
        </p:nvSpPr>
        <p:spPr/>
        <p:txBody>
          <a:bodyPr/>
          <a:lstStyle/>
          <a:p>
            <a:fld id="{1F3A1D8A-5860-4318-A13C-71692FF51BC3}" type="slidenum">
              <a:rPr lang="en-US" smtClean="0"/>
              <a:pPr/>
              <a:t>6</a:t>
            </a:fld>
            <a:endParaRPr lang="en-US" dirty="0"/>
          </a:p>
        </p:txBody>
      </p:sp>
      <p:pic>
        <p:nvPicPr>
          <p:cNvPr id="7" name="Picture Placeholder 6" descr="Develop_Practice_Maintain_Graphic_D4B.jpg"/>
          <p:cNvPicPr>
            <a:picLocks noGrp="1" noChangeAspect="1"/>
          </p:cNvPicPr>
          <p:nvPr>
            <p:ph type="pic" sz="quarter" idx="13"/>
          </p:nvPr>
        </p:nvPicPr>
        <p:blipFill>
          <a:blip r:embed="rId3"/>
          <a:srcRect t="-1580" b="-1580"/>
          <a:stretch>
            <a:fillRect/>
          </a:stretch>
        </p:blipFill>
        <p:spPr/>
      </p:pic>
    </p:spTree>
    <p:extLst>
      <p:ext uri="{BB962C8B-B14F-4D97-AF65-F5344CB8AC3E}">
        <p14:creationId xmlns:p14="http://schemas.microsoft.com/office/powerpoint/2010/main" val="589318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A Reader National Video</a:t>
            </a:r>
            <a:endParaRPr lang="en-US" dirty="0"/>
          </a:p>
        </p:txBody>
      </p:sp>
      <p:sp>
        <p:nvSpPr>
          <p:cNvPr id="3" name="Picture Placeholder 2"/>
          <p:cNvSpPr>
            <a:spLocks noGrp="1"/>
          </p:cNvSpPr>
          <p:nvPr>
            <p:ph type="pic" sz="quarter" idx="13"/>
          </p:nvPr>
        </p:nvSpPr>
        <p:spPr>
          <a:xfrm>
            <a:off x="533400" y="1143000"/>
            <a:ext cx="7981950" cy="4625975"/>
          </a:xfrm>
        </p:spPr>
      </p:sp>
      <p:sp>
        <p:nvSpPr>
          <p:cNvPr id="4" name="Slide Number Placeholder 3"/>
          <p:cNvSpPr>
            <a:spLocks noGrp="1"/>
          </p:cNvSpPr>
          <p:nvPr>
            <p:ph type="sldNum" sz="quarter" idx="12"/>
          </p:nvPr>
        </p:nvSpPr>
        <p:spPr/>
        <p:txBody>
          <a:bodyPr/>
          <a:lstStyle/>
          <a:p>
            <a:fld id="{16237144-E39C-48EB-AC23-F283E3CD528F}" type="slidenum">
              <a:rPr lang="en-US" smtClean="0"/>
              <a:t>7</a:t>
            </a:fld>
            <a:endParaRPr lang="en-US"/>
          </a:p>
        </p:txBody>
      </p:sp>
      <p:sp>
        <p:nvSpPr>
          <p:cNvPr id="5" name="Rectangle 4"/>
          <p:cNvSpPr/>
          <p:nvPr/>
        </p:nvSpPr>
        <p:spPr>
          <a:xfrm>
            <a:off x="2286000" y="3105835"/>
            <a:ext cx="4572000" cy="923330"/>
          </a:xfrm>
          <a:prstGeom prst="rect">
            <a:avLst/>
          </a:prstGeom>
        </p:spPr>
        <p:txBody>
          <a:bodyPr>
            <a:spAutoFit/>
          </a:bodyPr>
          <a:lstStyle/>
          <a:p>
            <a:r>
              <a:rPr lang="en-US" dirty="0">
                <a:hlinkClick r:id="rId2"/>
              </a:rPr>
              <a:t>https://</a:t>
            </a:r>
            <a:r>
              <a:rPr lang="en-US" dirty="0" smtClean="0">
                <a:hlinkClick r:id="rId2"/>
              </a:rPr>
              <a:t>www.youtube.com/watch?v=jBmEbcBhoIg&amp;t=81s</a:t>
            </a:r>
            <a:endParaRPr lang="en-US" dirty="0" smtClean="0"/>
          </a:p>
          <a:p>
            <a:endParaRPr lang="en-US" dirty="0"/>
          </a:p>
        </p:txBody>
      </p:sp>
    </p:spTree>
    <p:extLst>
      <p:ext uri="{BB962C8B-B14F-4D97-AF65-F5344CB8AC3E}">
        <p14:creationId xmlns:p14="http://schemas.microsoft.com/office/powerpoint/2010/main" val="2480203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Raising A Reader?</a:t>
            </a:r>
            <a:endParaRPr lang="en-US" dirty="0"/>
          </a:p>
        </p:txBody>
      </p:sp>
      <p:sp>
        <p:nvSpPr>
          <p:cNvPr id="3" name="Content Placeholder 2"/>
          <p:cNvSpPr>
            <a:spLocks noGrp="1"/>
          </p:cNvSpPr>
          <p:nvPr>
            <p:ph idx="1"/>
          </p:nvPr>
        </p:nvSpPr>
        <p:spPr/>
        <p:txBody>
          <a:bodyPr>
            <a:normAutofit lnSpcReduction="10000"/>
          </a:bodyPr>
          <a:lstStyle/>
          <a:p>
            <a:r>
              <a:rPr lang="en-US" dirty="0" smtClean="0"/>
              <a:t>RAR improves family </a:t>
            </a:r>
            <a:r>
              <a:rPr lang="en-US" dirty="0"/>
              <a:t>reading behavior, parent/child bonding and kindergarten readiness across diverse cultural and language </a:t>
            </a:r>
            <a:r>
              <a:rPr lang="en-US" dirty="0" smtClean="0"/>
              <a:t>demographics. Specific </a:t>
            </a:r>
            <a:r>
              <a:rPr lang="en-US" dirty="0"/>
              <a:t>outcomes </a:t>
            </a:r>
            <a:r>
              <a:rPr lang="en-US" dirty="0" smtClean="0"/>
              <a:t>include improvements in:</a:t>
            </a:r>
          </a:p>
          <a:p>
            <a:pPr lvl="1"/>
            <a:r>
              <a:rPr lang="en-US" sz="1800" dirty="0" smtClean="0"/>
              <a:t>oral language</a:t>
            </a:r>
          </a:p>
          <a:p>
            <a:pPr lvl="1"/>
            <a:r>
              <a:rPr lang="en-US" sz="1800" dirty="0" smtClean="0"/>
              <a:t>pre-reading skills </a:t>
            </a:r>
          </a:p>
          <a:p>
            <a:pPr lvl="1"/>
            <a:r>
              <a:rPr lang="en-US" sz="1800" dirty="0" smtClean="0"/>
              <a:t>book </a:t>
            </a:r>
            <a:r>
              <a:rPr lang="en-US" sz="1800" dirty="0"/>
              <a:t>interest and knowledge for </a:t>
            </a:r>
            <a:r>
              <a:rPr lang="en-US" sz="1800" dirty="0" smtClean="0"/>
              <a:t>children</a:t>
            </a:r>
          </a:p>
          <a:p>
            <a:pPr lvl="1"/>
            <a:r>
              <a:rPr lang="en-US" sz="1800" dirty="0" smtClean="0"/>
              <a:t>the </a:t>
            </a:r>
            <a:r>
              <a:rPr lang="en-US" sz="1800" dirty="0"/>
              <a:t>number of books at </a:t>
            </a:r>
            <a:r>
              <a:rPr lang="en-US" sz="1800" dirty="0" smtClean="0"/>
              <a:t>home</a:t>
            </a:r>
          </a:p>
          <a:p>
            <a:pPr lvl="1"/>
            <a:r>
              <a:rPr lang="en-US" sz="1800" dirty="0" smtClean="0"/>
              <a:t>frequency of book sharing at home</a:t>
            </a:r>
          </a:p>
          <a:p>
            <a:pPr lvl="1"/>
            <a:r>
              <a:rPr lang="en-US" sz="1800" dirty="0" smtClean="0"/>
              <a:t>frequency </a:t>
            </a:r>
            <a:r>
              <a:rPr lang="en-US" sz="1800" dirty="0"/>
              <a:t>of library visits following the </a:t>
            </a:r>
            <a:r>
              <a:rPr lang="en-US" sz="1800" dirty="0" smtClean="0"/>
              <a:t>program </a:t>
            </a:r>
          </a:p>
          <a:p>
            <a:pPr lvl="1"/>
            <a:r>
              <a:rPr lang="en-US" sz="1800" dirty="0" smtClean="0"/>
              <a:t>parent </a:t>
            </a:r>
            <a:r>
              <a:rPr lang="en-US" sz="1800" dirty="0"/>
              <a:t>knowledge of the importance of literacy and family book sharing </a:t>
            </a:r>
            <a:r>
              <a:rPr lang="en-US" sz="1800" dirty="0" smtClean="0"/>
              <a:t>routines</a:t>
            </a:r>
          </a:p>
          <a:p>
            <a:r>
              <a:rPr lang="en-US" sz="2000" dirty="0" smtClean="0"/>
              <a:t>Nation-wide:</a:t>
            </a:r>
          </a:p>
          <a:p>
            <a:pPr lvl="1"/>
            <a:r>
              <a:rPr lang="en-US" sz="1800" dirty="0" smtClean="0"/>
              <a:t>2900 implementation sites in 34 states</a:t>
            </a:r>
          </a:p>
          <a:p>
            <a:pPr lvl="1"/>
            <a:r>
              <a:rPr lang="en-US" sz="1800" dirty="0" smtClean="0"/>
              <a:t>Over 1.6 million children served since 1999</a:t>
            </a:r>
            <a:endParaRPr lang="en-US" sz="1800" dirty="0"/>
          </a:p>
        </p:txBody>
      </p:sp>
      <p:sp>
        <p:nvSpPr>
          <p:cNvPr id="4" name="Date Placeholder 3"/>
          <p:cNvSpPr>
            <a:spLocks noGrp="1"/>
          </p:cNvSpPr>
          <p:nvPr>
            <p:ph type="dt" sz="half" idx="10"/>
          </p:nvPr>
        </p:nvSpPr>
        <p:spPr/>
        <p:txBody>
          <a:bodyPr/>
          <a:lstStyle/>
          <a:p>
            <a:fld id="{60C94935-0705-439E-AD78-7E981E12F12B}" type="datetime1">
              <a:rPr lang="en-US" smtClean="0"/>
              <a:pPr/>
              <a:t>10/4/2018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8</a:t>
            </a:fld>
            <a:endParaRPr lang="en-US" dirty="0"/>
          </a:p>
        </p:txBody>
      </p:sp>
    </p:spTree>
    <p:extLst>
      <p:ext uri="{BB962C8B-B14F-4D97-AF65-F5344CB8AC3E}">
        <p14:creationId xmlns:p14="http://schemas.microsoft.com/office/powerpoint/2010/main" val="377123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United Way of the Desert – Raising A Reader Program</a:t>
            </a:r>
            <a:endParaRPr lang="en-US" dirty="0"/>
          </a:p>
        </p:txBody>
      </p:sp>
      <p:sp>
        <p:nvSpPr>
          <p:cNvPr id="4" name="Slide Number Placeholder 3"/>
          <p:cNvSpPr>
            <a:spLocks noGrp="1"/>
          </p:cNvSpPr>
          <p:nvPr>
            <p:ph type="sldNum" sz="quarter" idx="12"/>
          </p:nvPr>
        </p:nvSpPr>
        <p:spPr/>
        <p:txBody>
          <a:bodyPr/>
          <a:lstStyle/>
          <a:p>
            <a:fld id="{16237144-E39C-48EB-AC23-F283E3CD528F}" type="slidenum">
              <a:rPr lang="en-US" smtClean="0"/>
              <a:t>9</a:t>
            </a:fld>
            <a:endParaRPr lang="en-US"/>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125274"/>
            <a:ext cx="3539926" cy="471990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20924" y="1116806"/>
            <a:ext cx="3546276" cy="472836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390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nd content">
  <a:themeElements>
    <a:clrScheme name="Raising a Reader">
      <a:dk1>
        <a:sysClr val="windowText" lastClr="000000"/>
      </a:dk1>
      <a:lt1>
        <a:sysClr val="window" lastClr="FFFFFF"/>
      </a:lt1>
      <a:dk2>
        <a:srgbClr val="44546A"/>
      </a:dk2>
      <a:lt2>
        <a:srgbClr val="E7E6E6"/>
      </a:lt2>
      <a:accent1>
        <a:srgbClr val="E31B23"/>
      </a:accent1>
      <a:accent2>
        <a:srgbClr val="717073"/>
      </a:accent2>
      <a:accent3>
        <a:srgbClr val="512C1E"/>
      </a:accent3>
      <a:accent4>
        <a:srgbClr val="DECAA4"/>
      </a:accent4>
      <a:accent5>
        <a:srgbClr val="002B5C"/>
      </a:accent5>
      <a:accent6>
        <a:srgbClr val="00727D"/>
      </a:accent6>
      <a:hlink>
        <a:srgbClr val="0563C1"/>
      </a:hlink>
      <a:folHlink>
        <a:srgbClr val="0A020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RAR PPT Master 2016</Template>
  <TotalTime>9743</TotalTime>
  <Words>6445</Words>
  <Application>Microsoft Office PowerPoint</Application>
  <PresentationFormat>On-screen Show (4:3)</PresentationFormat>
  <Paragraphs>665</Paragraphs>
  <Slides>45</Slides>
  <Notes>41</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Title and content</vt:lpstr>
      <vt:lpstr>Raising A Reader Implementer Training</vt:lpstr>
      <vt:lpstr>Raising A Reader Implementer Training Goals</vt:lpstr>
      <vt:lpstr>PowerPoint Presentation</vt:lpstr>
      <vt:lpstr>Why Raising A Reader?</vt:lpstr>
      <vt:lpstr>PowerPoint Presentation</vt:lpstr>
      <vt:lpstr>Raising A Reader</vt:lpstr>
      <vt:lpstr>Raising A Reader National Video</vt:lpstr>
      <vt:lpstr>Why Raising A Reader?</vt:lpstr>
      <vt:lpstr>United Way of the Desert – Raising A Reader Program</vt:lpstr>
      <vt:lpstr>United Way Raising A Reader Video</vt:lpstr>
      <vt:lpstr>United Way of the Desert – Raising A Reader Program</vt:lpstr>
      <vt:lpstr>Raising A Reader Outcomes &amp; Results</vt:lpstr>
      <vt:lpstr>Raising A Reader Outcomes &amp; Results</vt:lpstr>
      <vt:lpstr>Raising A Reader Outcomes &amp; Results</vt:lpstr>
      <vt:lpstr>Raising A Reader Outcomes &amp; Results</vt:lpstr>
      <vt:lpstr>PowerPoint Presentation</vt:lpstr>
      <vt:lpstr>Program Aims:  How Can We Foster Brain Development?</vt:lpstr>
      <vt:lpstr>PowerPoint Presentation</vt:lpstr>
      <vt:lpstr>PowerPoint Presentation</vt:lpstr>
      <vt:lpstr>PowerPoint Presentation</vt:lpstr>
      <vt:lpstr>Implementation Basics</vt:lpstr>
      <vt:lpstr>1. Book Bag Rotation</vt:lpstr>
      <vt:lpstr>Setting Up Your Book Bag Rotation</vt:lpstr>
      <vt:lpstr>Introducing RAR to Children</vt:lpstr>
      <vt:lpstr>2. Parent Education Events  Introducing RAR to Parents:  The Kick-Off Orientation</vt:lpstr>
      <vt:lpstr> Parent Kick-Off Orientation Possible Topics to Address</vt:lpstr>
      <vt:lpstr> Parent Kick-Off Orientation Wordless Book Activity (Implementer Guide, pg. III-16)</vt:lpstr>
      <vt:lpstr> Parent Kick-Off Orientation Sample Agenda (pg. V-6 – V-7; Implementer: Section 3)</vt:lpstr>
      <vt:lpstr> Parent Kick-Off Orientation Parent Letter and Parent Agreement</vt:lpstr>
      <vt:lpstr>Parent Engagement Workshops (Implementer Manual Section 4; Workshop Series)</vt:lpstr>
      <vt:lpstr>Parent Engagement Workshops: Reinforce Shared Reading</vt:lpstr>
      <vt:lpstr> Parent Engagement Workshops Introduce a New Interactive Reading Strategy</vt:lpstr>
      <vt:lpstr>Other Training Opportunities</vt:lpstr>
      <vt:lpstr>PowerPoint Presentation</vt:lpstr>
      <vt:lpstr>PowerPoint Presentation</vt:lpstr>
      <vt:lpstr>PowerPoint Presentation</vt:lpstr>
      <vt:lpstr>Why Conduct An Evaluation? </vt:lpstr>
      <vt:lpstr>Shared Evaluation Tools </vt:lpstr>
      <vt:lpstr>Maximize Evaluation Response Rates (pg. VI-8) </vt:lpstr>
      <vt:lpstr>Other Follow-up</vt:lpstr>
      <vt:lpstr>PowerPoint Presentation</vt:lpstr>
      <vt:lpstr>How Do I Assemble RAR Bags?</vt:lpstr>
      <vt:lpstr>How Do I Assemble RAR Bags?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dc:creator>
  <cp:lastModifiedBy>Melanie Homec</cp:lastModifiedBy>
  <cp:revision>404</cp:revision>
  <cp:lastPrinted>2013-04-30T21:18:08Z</cp:lastPrinted>
  <dcterms:created xsi:type="dcterms:W3CDTF">2013-02-20T17:30:12Z</dcterms:created>
  <dcterms:modified xsi:type="dcterms:W3CDTF">2018-10-04T17:21:16Z</dcterms:modified>
</cp:coreProperties>
</file>